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3"/>
  </p:notesMasterIdLst>
  <p:sldIdLst>
    <p:sldId id="256" r:id="rId2"/>
    <p:sldId id="284" r:id="rId3"/>
    <p:sldId id="288" r:id="rId4"/>
    <p:sldId id="289" r:id="rId5"/>
    <p:sldId id="262" r:id="rId6"/>
    <p:sldId id="263" r:id="rId7"/>
    <p:sldId id="264" r:id="rId8"/>
    <p:sldId id="265" r:id="rId9"/>
    <p:sldId id="285" r:id="rId10"/>
    <p:sldId id="267" r:id="rId11"/>
    <p:sldId id="268" r:id="rId12"/>
    <p:sldId id="269" r:id="rId13"/>
    <p:sldId id="270" r:id="rId14"/>
    <p:sldId id="271" r:id="rId15"/>
    <p:sldId id="286" r:id="rId16"/>
    <p:sldId id="272" r:id="rId17"/>
    <p:sldId id="273" r:id="rId18"/>
    <p:sldId id="260" r:id="rId19"/>
    <p:sldId id="261" r:id="rId20"/>
    <p:sldId id="282" r:id="rId21"/>
    <p:sldId id="287"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Lato Light" panose="020F0302020204030203" charset="0"/>
      <p:regular r:id="rId28"/>
      <p:bold r:id="rId29"/>
      <p:italic r:id="rId30"/>
      <p:boldItalic r:id="rId31"/>
    </p:embeddedFont>
    <p:embeddedFont>
      <p:font typeface="Montserrat" panose="000005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D143B7-576C-3E8D-C6E9-D1C3F11C0136}" v="27" dt="2020-01-19T16:40:29.579"/>
    <p1510:client id="{4744A52F-A34B-9B49-F76B-558452098D5E}" v="1" dt="2020-01-19T01:21:32.516"/>
    <p1510:client id="{B1266E05-CFF7-4115-8711-C232664A97C1}" v="5" dt="2020-01-19T01:12:02.955"/>
    <p1510:client id="{B255A79B-FEC0-508D-2195-3174A3FF79FE}" v="66" dt="2020-01-19T01:07:15.987"/>
  </p1510:revLst>
</p1510:revInfo>
</file>

<file path=ppt/tableStyles.xml><?xml version="1.0" encoding="utf-8"?>
<a:tblStyleLst xmlns:a="http://schemas.openxmlformats.org/drawingml/2006/main" def="{FBCCAC56-B731-4D4C-9E43-DC0323D2DF90}">
  <a:tblStyle styleId="{FBCCAC56-B731-4D4C-9E43-DC0323D2DF90}"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DF4E8"/>
          </a:solidFill>
        </a:fill>
      </a:tcStyle>
    </a:wholeTbl>
    <a:band1H>
      <a:tcTxStyle/>
      <a:tcStyle>
        <a:tcBdr/>
        <a:fill>
          <a:solidFill>
            <a:srgbClr val="DAE9CE"/>
          </a:solidFill>
        </a:fill>
      </a:tcStyle>
    </a:band1H>
    <a:band2H>
      <a:tcTxStyle/>
      <a:tcStyle>
        <a:tcBdr/>
      </a:tcStyle>
    </a:band2H>
    <a:band1V>
      <a:tcTxStyle/>
      <a:tcStyle>
        <a:tcBdr/>
        <a:fill>
          <a:solidFill>
            <a:srgbClr val="DAE9CE"/>
          </a:solidFill>
        </a:fill>
      </a:tcStyle>
    </a:band1V>
    <a:band2V>
      <a:tcTxStyle/>
      <a:tcStyle>
        <a:tcBdr/>
      </a:tcStyle>
    </a:band2V>
    <a:lastCol>
      <a:tcTxStyle b="on" i="off">
        <a:font>
          <a:latin typeface="Calibri"/>
          <a:ea typeface="Calibri"/>
          <a:cs typeface="Calibri"/>
        </a:font>
        <a:schemeClr val="lt1"/>
      </a:tcTxStyle>
      <a:tcStyle>
        <a:tcBdr/>
        <a:fill>
          <a:solidFill>
            <a:schemeClr val="accent2"/>
          </a:solidFill>
        </a:fill>
      </a:tcStyle>
    </a:lastCol>
    <a:firstCol>
      <a:tcTxStyle b="on" i="off">
        <a:font>
          <a:latin typeface="Calibri"/>
          <a:ea typeface="Calibri"/>
          <a:cs typeface="Calibri"/>
        </a:font>
        <a:schemeClr val="lt1"/>
      </a:tcTxStyle>
      <a:tcStyle>
        <a:tcBdr/>
        <a:fill>
          <a:solidFill>
            <a:schemeClr val="accent2"/>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2"/>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2"/>
          </a:solidFill>
        </a:fill>
      </a:tcStyle>
    </a:firstRow>
    <a:neCell>
      <a:tcTxStyle/>
      <a:tcStyle>
        <a:tcBdr/>
      </a:tcStyle>
    </a:neCell>
    <a:nwCell>
      <a:tcTxStyle/>
      <a:tcStyle>
        <a:tcBdr/>
      </a:tcStyle>
    </a:nwCell>
  </a:tblStyle>
  <a:tblStyle styleId="{8622E880-09F7-4256-AF0F-A318D1B736D7}"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717" autoAdjust="0"/>
  </p:normalViewPr>
  <p:slideViewPr>
    <p:cSldViewPr snapToGrid="0">
      <p:cViewPr varScale="1">
        <p:scale>
          <a:sx n="91" d="100"/>
          <a:sy n="91" d="100"/>
        </p:scale>
        <p:origin x="966" y="6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obis.org/manual/darwincore/#time"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www.marinespecies.org/"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www.lsid.info/"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obis.org/manual/dataformat#obis-env-data"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vocab.nerc.ac.uk/collection/S10/current/" TargetMode="External"/><Relationship Id="rId4" Type="http://schemas.openxmlformats.org/officeDocument/2006/relationships/hyperlink" Target="https://obis.org/manual/dataformat/#emof"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obis.org/manual/darwincore/#event"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CA" dirty="0"/>
              <a:t>From the very beginning, OBIS has championed the use international standards for biogeographic data. Without agreement on the application of standards and protocols, OBIS would not have been able to build a large central database. We are going to review the standards accepted by OBIS working through Darwin Core through out the rest of today, first with Darwin Core.</a:t>
            </a:r>
            <a:endParaRPr dirty="0">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7c9ce2894b_0_1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g7c9ce2894b_0_137: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err="1"/>
              <a:t>decimalLatitude</a:t>
            </a:r>
            <a:r>
              <a:rPr lang="en-CA" dirty="0"/>
              <a:t> and </a:t>
            </a:r>
            <a:r>
              <a:rPr lang="en-CA" dirty="0" err="1"/>
              <a:t>decimalLongitude</a:t>
            </a:r>
            <a:r>
              <a:rPr lang="en-CA" dirty="0"/>
              <a:t> (required terms) are the geographic latitude and longitude (in decimal degrees). For </a:t>
            </a:r>
            <a:r>
              <a:rPr lang="en-CA" dirty="0" err="1"/>
              <a:t>decimalLatitude</a:t>
            </a:r>
            <a:r>
              <a:rPr lang="en-CA" dirty="0"/>
              <a:t>, positive values are north of the Equator, negative values are south of it. All values lie between -90 and 90, inclusive. For </a:t>
            </a:r>
            <a:r>
              <a:rPr lang="en-CA" dirty="0" err="1"/>
              <a:t>decimalLongitude</a:t>
            </a:r>
            <a:r>
              <a:rPr lang="en-CA" dirty="0"/>
              <a:t>, positive values are east of the Greenwich Meridian, negative values are west of it. All values lie between -180 and 180, inclusive. The number of decimals should be appropriate for the level of uncertainty in </a:t>
            </a:r>
            <a:r>
              <a:rPr lang="en-CA" dirty="0" err="1"/>
              <a:t>coordinateUncertaintyInMeters</a:t>
            </a:r>
            <a:r>
              <a:rPr lang="en-CA" dirty="0"/>
              <a:t> (at least within an order of magnitude). </a:t>
            </a:r>
          </a:p>
          <a:p>
            <a:pPr marL="158750" indent="0">
              <a:buNone/>
            </a:pPr>
            <a:r>
              <a:rPr lang="en-CA" dirty="0" err="1"/>
              <a:t>coordinateUncertaintyInMeters</a:t>
            </a:r>
            <a:r>
              <a:rPr lang="en-CA" dirty="0"/>
              <a:t> is the radius of the smallest circle around the given position containing the whole location.</a:t>
            </a:r>
          </a:p>
          <a:p>
            <a:pPr marL="158750" indent="0">
              <a:buNone/>
            </a:pPr>
            <a:r>
              <a:rPr lang="en-CA" dirty="0"/>
              <a:t> </a:t>
            </a:r>
          </a:p>
          <a:p>
            <a:pPr marL="158750" indent="0">
              <a:buNone/>
            </a:pPr>
            <a:r>
              <a:rPr lang="en-CA" dirty="0"/>
              <a:t>The spatial reference system to be documented in </a:t>
            </a:r>
            <a:r>
              <a:rPr lang="en-CA" dirty="0" err="1"/>
              <a:t>geodeticDatum</a:t>
            </a:r>
            <a:r>
              <a:rPr lang="en-CA" dirty="0"/>
              <a:t> is EPSG:4326. OBIS has a too</a:t>
            </a:r>
            <a:r>
              <a:rPr lang="en-CA" b="0" u="none" dirty="0"/>
              <a:t>l to check coordinates or to determine coordinates for a location (point, transect or polygon) on a map. This tool also allows geocoding location names using marineregions.org.</a:t>
            </a:r>
          </a:p>
          <a:p>
            <a:pPr marL="158750" indent="0">
              <a:buNone/>
            </a:pPr>
            <a:r>
              <a:rPr lang="en-CA" dirty="0"/>
              <a:t>The name of the place or location can be provided in locality, and if possible linked by a </a:t>
            </a:r>
            <a:r>
              <a:rPr lang="en-CA" dirty="0" err="1"/>
              <a:t>locationID</a:t>
            </a:r>
            <a:r>
              <a:rPr lang="en-CA" dirty="0"/>
              <a:t> using a persistent ID from a </a:t>
            </a:r>
            <a:r>
              <a:rPr lang="en-CA" dirty="0" err="1"/>
              <a:t>gazetter</a:t>
            </a:r>
            <a:r>
              <a:rPr lang="en-CA" dirty="0"/>
              <a:t>, such as the MRGID from </a:t>
            </a:r>
            <a:r>
              <a:rPr lang="en-CA" dirty="0" err="1"/>
              <a:t>MarineRegions</a:t>
            </a:r>
            <a:r>
              <a:rPr lang="en-CA" dirty="0"/>
              <a:t>.</a:t>
            </a:r>
          </a:p>
          <a:p>
            <a:pPr marL="158750" indent="0">
              <a:buNone/>
            </a:pPr>
            <a:endParaRPr lang="en-CA" dirty="0"/>
          </a:p>
          <a:p>
            <a:pPr marL="158750" indent="0">
              <a:buNone/>
            </a:pPr>
            <a:r>
              <a:rPr lang="en-CA" dirty="0" err="1"/>
              <a:t>footprintWKT</a:t>
            </a:r>
            <a:r>
              <a:rPr lang="en-CA" dirty="0"/>
              <a:t> is used to provide information about data collection from transects, polygons etc.</a:t>
            </a:r>
          </a:p>
          <a:p>
            <a:pPr marL="158750" indent="0">
              <a:buNone/>
            </a:pPr>
            <a:endParaRPr lang="en-CA" dirty="0"/>
          </a:p>
          <a:p>
            <a:pPr marL="158750" indent="0">
              <a:buNone/>
            </a:pPr>
            <a:r>
              <a:rPr lang="en-CA" dirty="0"/>
              <a:t>If the species occurrence only contains the name of the locality, but not the exact coordinates, a geocoding service can be used to obtain the coordinates. Marine Regions has a search interface for geographic names, and provides coordinates and often precision in meters, which can go into </a:t>
            </a:r>
            <a:r>
              <a:rPr lang="en-CA" dirty="0" err="1"/>
              <a:t>coordinateUncertaintyInMeters</a:t>
            </a:r>
            <a:r>
              <a:rPr lang="en-CA" dirty="0"/>
              <a:t>. Google maps could also be used to determine the decimal coordinates.</a:t>
            </a:r>
          </a:p>
          <a:p>
            <a:pPr marL="158750" indent="0">
              <a:buNone/>
            </a:pPr>
            <a:r>
              <a:rPr lang="en-CA" dirty="0"/>
              <a:t>Additional information about the locality can also be stored in </a:t>
            </a:r>
            <a:r>
              <a:rPr lang="en-CA" dirty="0" err="1"/>
              <a:t>DwC</a:t>
            </a:r>
            <a:r>
              <a:rPr lang="en-CA" dirty="0"/>
              <a:t> terms such as </a:t>
            </a:r>
            <a:r>
              <a:rPr lang="en-CA" dirty="0" err="1"/>
              <a:t>waterBody</a:t>
            </a:r>
            <a:r>
              <a:rPr lang="en-CA" dirty="0"/>
              <a:t>, </a:t>
            </a:r>
            <a:r>
              <a:rPr lang="en-CA" dirty="0" err="1"/>
              <a:t>islandGroup</a:t>
            </a:r>
            <a:r>
              <a:rPr lang="en-CA" dirty="0"/>
              <a:t>, island and country. </a:t>
            </a:r>
            <a:r>
              <a:rPr lang="en-CA" dirty="0" err="1"/>
              <a:t>locationAccordingTo</a:t>
            </a:r>
            <a:r>
              <a:rPr lang="en-CA" dirty="0"/>
              <a:t> should provide the name of the gazetteer that is used to obtain the coordinates for the locality.</a:t>
            </a:r>
          </a:p>
          <a:p>
            <a:pPr marL="158750" indent="0">
              <a:buNone/>
            </a:pPr>
            <a:endParaRPr lang="en-CA" dirty="0"/>
          </a:p>
          <a:p>
            <a:pPr marL="158750" indent="0">
              <a:buNone/>
            </a:pPr>
            <a:r>
              <a:rPr lang="en-CA" dirty="0" err="1"/>
              <a:t>locationID</a:t>
            </a:r>
            <a:r>
              <a:rPr lang="en-CA" dirty="0"/>
              <a:t> is an identifier for the set of location information (e.g. station ID, or MRGID from </a:t>
            </a:r>
            <a:r>
              <a:rPr lang="en-CA" dirty="0" err="1"/>
              <a:t>marineregions</a:t>
            </a:r>
            <a:r>
              <a:rPr lang="en-CA" dirty="0"/>
              <a:t>), for example the Balearic Plain has MRGID: http://marineregions.org/mrgid/3956.</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 Keep in mind while filling in </a:t>
            </a:r>
            <a:r>
              <a:rPr lang="en-CA" dirty="0" err="1"/>
              <a:t>minimumDepthInMeters</a:t>
            </a:r>
            <a:r>
              <a:rPr lang="en-CA" dirty="0"/>
              <a:t> and </a:t>
            </a:r>
            <a:r>
              <a:rPr lang="en-CA" dirty="0" err="1"/>
              <a:t>maximumDepthInMeters</a:t>
            </a:r>
            <a:r>
              <a:rPr lang="en-CA" dirty="0"/>
              <a:t> that this should be the depth at which the sample was taken and not the water column depth at that location.</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7c9ce2894b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g7c9ce2894b_0_142: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c9ce2894b_0_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g7c9ce2894b_0_148: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A Well-Known Text (WKT) representation of the shape of the location can be provided in </a:t>
            </a:r>
            <a:r>
              <a:rPr lang="en-CA" dirty="0" err="1"/>
              <a:t>footprintWKT</a:t>
            </a:r>
            <a:r>
              <a:rPr lang="en-CA" dirty="0"/>
              <a:t>. This is particularly useful for tracks, transects, tows, trawls, habitat extent or when an exact location is not known. </a:t>
            </a:r>
          </a:p>
          <a:p>
            <a:pPr marL="0" lvl="0" indent="0" algn="l" rtl="0">
              <a:spcBef>
                <a:spcPts val="0"/>
              </a:spcBef>
              <a:spcAft>
                <a:spcPts val="0"/>
              </a:spcAft>
              <a:buNone/>
            </a:pPr>
            <a:r>
              <a:rPr lang="en-CA" dirty="0"/>
              <a:t>There is an R tool to calculate the centroid and radius for WKT polygons.</a:t>
            </a:r>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7c9ce2894b_0_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 name="Google Shape;209;g7c9ce2894b_0_159: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c9ce2894b_0_1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g7c9ce2894b_0_170: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Three examples of location information, as much information as possible should be included in the record.</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eventID</a:t>
            </a:r>
            <a:r>
              <a:rPr lang="en-CA" dirty="0"/>
              <a:t> is an identifier for the sampling or observation event. </a:t>
            </a:r>
          </a:p>
          <a:p>
            <a:pPr marL="158750" indent="0">
              <a:buNone/>
            </a:pPr>
            <a:r>
              <a:rPr lang="en-CA" dirty="0" err="1"/>
              <a:t>parentEventID</a:t>
            </a:r>
            <a:r>
              <a:rPr lang="en-CA" dirty="0"/>
              <a:t> is an identifier for a parent event, which is composed of one or more sub-sampling (child) events (</a:t>
            </a:r>
            <a:r>
              <a:rPr lang="en-CA" dirty="0" err="1"/>
              <a:t>eventIDs</a:t>
            </a:r>
            <a:r>
              <a:rPr lang="en-CA" dirty="0"/>
              <a:t>). </a:t>
            </a:r>
            <a:r>
              <a:rPr lang="en-CA" dirty="0" err="1"/>
              <a:t>eventID</a:t>
            </a:r>
            <a:r>
              <a:rPr lang="en-CA" dirty="0"/>
              <a:t> can be used for replicate samples or sub-samples. Make sure each replicate sample receives a unique event ID, which could be based on the unique sample ID in your dataset (which can also be in recorded in </a:t>
            </a:r>
            <a:r>
              <a:rPr lang="en-CA" dirty="0" err="1"/>
              <a:t>materialSampleID</a:t>
            </a:r>
            <a:r>
              <a:rPr lang="en-CA" dirty="0"/>
              <a:t>). OBIS does not need to have separate </a:t>
            </a:r>
            <a:r>
              <a:rPr lang="en-CA" dirty="0" err="1"/>
              <a:t>eventIDs</a:t>
            </a:r>
            <a:r>
              <a:rPr lang="en-CA" dirty="0"/>
              <a:t> and </a:t>
            </a:r>
            <a:r>
              <a:rPr lang="en-CA" dirty="0" err="1"/>
              <a:t>materialSampleIDs</a:t>
            </a:r>
            <a:r>
              <a:rPr lang="en-CA" dirty="0"/>
              <a:t>, rather OBIS can treat these two terms as equivalent. The unique sample ID for each physical sample or subsample at each location and time is highly recommended information for sample </a:t>
            </a:r>
            <a:r>
              <a:rPr lang="en-CA" dirty="0" err="1"/>
              <a:t>tracebility</a:t>
            </a:r>
            <a:r>
              <a:rPr lang="en-CA" dirty="0"/>
              <a:t> and data provenance. Repeating the </a:t>
            </a:r>
            <a:r>
              <a:rPr lang="en-CA" dirty="0" err="1"/>
              <a:t>parentEventID</a:t>
            </a:r>
            <a:r>
              <a:rPr lang="en-CA" dirty="0"/>
              <a:t> in the child event (use : as delimiter) will make the structure of the dataset easier to understand. </a:t>
            </a:r>
          </a:p>
          <a:p>
            <a:pPr marL="158750" indent="0">
              <a:buNone/>
            </a:pPr>
            <a:endParaRPr lang="en-CA" dirty="0"/>
          </a:p>
          <a:p>
            <a:pPr marL="158750" indent="0">
              <a:buNone/>
            </a:pPr>
            <a:r>
              <a:rPr lang="en-CA" dirty="0"/>
              <a:t>habitat is a category or description of the habitat in which the Event occurred (e.g. seamount, hydrothermal vent, seagrass, rocky shore, intertidal, ship wreck etc.)</a:t>
            </a: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511227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7c9ce2894b_0_1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g7c9ce2894b_0_176: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When it comes to recording time values, or date time values rather, there are multiple accepted formats, depending on the resolution of the value.</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The date and time at which an occurrence was recorded goes in </a:t>
            </a:r>
            <a:r>
              <a:rPr lang="en-CA" dirty="0" err="1"/>
              <a:t>eventDate</a:t>
            </a:r>
            <a:r>
              <a:rPr lang="en-CA" dirty="0"/>
              <a:t>. This term uses the ISO 8601 standard. OBIS recommends using the extended ISO 8601 format with hyphens.</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ISO 8601 dates can represent moments in time at different resolutions, as well as time intervals, which use / as a separator. Date and time are separated by T. Times can have a time zone indicator at the end, if this is not the case then the time is assumed to be local time. When a time is UTC, a Z is added. Some examples of ISO 8601 dates are:</a:t>
            </a:r>
            <a:br>
              <a:rPr lang="en-CA" dirty="0"/>
            </a:br>
            <a:endParaRPr lang="en-CA" dirty="0"/>
          </a:p>
          <a:p>
            <a:pPr marL="0" lvl="0" indent="0" algn="l" rtl="0">
              <a:spcBef>
                <a:spcPts val="0"/>
              </a:spcBef>
              <a:spcAft>
                <a:spcPts val="0"/>
              </a:spcAft>
              <a:buNone/>
            </a:pPr>
            <a:r>
              <a:rPr lang="en-CA" dirty="0"/>
              <a:t>Besides year, month and day numbers, ISO 8601 also supports ordinal dates (year and day number within that year) and week dates (year, week, and day number within that week). These dates are less common and have the formats YYYY-DDD (for example 2015-023) and YYYY-Www-D (for example 2014-W26-3).</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ISO 8601 durations should not be used.</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c9ce2894b_0_1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g7c9ce2894b_0_181: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There are also some frequently used formats that are not acceptable, as they are ambiguous, incomplete, (or a cat).</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db6f7e440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6db6f7e440_0_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 dirty="0"/>
              <a:t>Lets look at an example of a trawl survey on the great lakes.  </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6db6f7e44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6" name="Google Shape;136;g6db6f7e440_0_2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CA" dirty="0"/>
              <a:t>When to use Event Core</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    When the dataset contains abiotic measurements, or other biological measurements which are related to an entire sample (not a single specimen)</a:t>
            </a:r>
          </a:p>
          <a:p>
            <a:pPr marL="0" lvl="0" indent="0" algn="l" rtl="0">
              <a:lnSpc>
                <a:spcPct val="100000"/>
              </a:lnSpc>
              <a:spcBef>
                <a:spcPts val="0"/>
              </a:spcBef>
              <a:spcAft>
                <a:spcPts val="0"/>
              </a:spcAft>
              <a:buSzPts val="1100"/>
              <a:buNone/>
            </a:pPr>
            <a:r>
              <a:rPr lang="en-CA" dirty="0"/>
              <a:t>    When specific details are known about how a biological sample was taken and processed. These details can be expressed using the </a:t>
            </a:r>
            <a:r>
              <a:rPr lang="en-CA" dirty="0" err="1"/>
              <a:t>eMoF</a:t>
            </a:r>
            <a:r>
              <a:rPr lang="en-CA" dirty="0"/>
              <a:t> and the newly developed Q01 vocabulary.</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When to use Occurrence Core</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    No information on how the data was sampled or samples were processed.</a:t>
            </a:r>
          </a:p>
          <a:p>
            <a:pPr marL="0" lvl="0" indent="0" algn="l" rtl="0">
              <a:lnSpc>
                <a:spcPct val="100000"/>
              </a:lnSpc>
              <a:spcBef>
                <a:spcPts val="0"/>
              </a:spcBef>
              <a:spcAft>
                <a:spcPts val="0"/>
              </a:spcAft>
              <a:buSzPts val="1100"/>
              <a:buNone/>
            </a:pPr>
            <a:r>
              <a:rPr lang="en-CA" dirty="0"/>
              <a:t>    No abiotic measurements are taken or provided</a:t>
            </a:r>
          </a:p>
          <a:p>
            <a:pPr marL="0" lvl="0" indent="0" algn="l" rtl="0">
              <a:lnSpc>
                <a:spcPct val="100000"/>
              </a:lnSpc>
              <a:spcBef>
                <a:spcPts val="0"/>
              </a:spcBef>
              <a:spcAft>
                <a:spcPts val="0"/>
              </a:spcAft>
              <a:buSzPts val="1100"/>
              <a:buNone/>
            </a:pPr>
            <a:r>
              <a:rPr lang="en-CA" dirty="0"/>
              <a:t>    Biological measurements are made on individual specimens (each specimen is a single occurrence record)</a:t>
            </a:r>
          </a:p>
          <a:p>
            <a:pPr marL="0" lvl="0" indent="0" algn="l" rtl="0">
              <a:lnSpc>
                <a:spcPct val="100000"/>
              </a:lnSpc>
              <a:spcBef>
                <a:spcPts val="0"/>
              </a:spcBef>
              <a:spcAft>
                <a:spcPts val="0"/>
              </a:spcAft>
              <a:buSzPts val="1100"/>
              <a:buNone/>
            </a:pPr>
            <a:r>
              <a:rPr lang="en-CA" dirty="0"/>
              <a:t>    This is often the case for museum collections, citations of occurrences from literature, individual sightings.</a:t>
            </a:r>
          </a:p>
          <a:p>
            <a:pPr marL="0" lvl="0" indent="0" algn="l" rtl="0">
              <a:lnSpc>
                <a:spcPct val="100000"/>
              </a:lnSpc>
              <a:spcBef>
                <a:spcPts val="0"/>
              </a:spcBef>
              <a:spcAft>
                <a:spcPts val="0"/>
              </a:spcAft>
              <a:buSzPts val="1100"/>
              <a:buNone/>
            </a:pPr>
            <a:endParaRPr lang="en-CA"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c9ce2894b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g7c9ce2894b_0_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Darwin Core is a body of standards for biodiversity informatics. It provides stable terms and vocabularies for sharing biodiversity data. Darwin Core is maintained by TDWG (Biodiversity Information Standards, formerly The International Working Group on Taxonomic Databases).</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We are going to go through the Darwin Core terms, both those required by obis, and the optional ones.  We will look at how those terms are defined, their guidelines for use, and tools available to help populate certain of the terms accurately.  </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First a bit of history:</a:t>
            </a: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The old OBIS schema was an OBIS extension to Darwin Core 1.2. </a:t>
            </a:r>
            <a:r>
              <a:rPr lang="en-CA" dirty="0"/>
              <a:t>It added some terms which were important for OBIS, but were not supported by Darwin Core at the time (e.g. start and end date and start and end latitude and longitude, depth range, </a:t>
            </a:r>
            <a:r>
              <a:rPr lang="en-CA" dirty="0" err="1"/>
              <a:t>lifestage</a:t>
            </a:r>
            <a:r>
              <a:rPr lang="en-CA" dirty="0"/>
              <a:t> and terms for abundance, biomass and sample size).</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In 2009, the Executive Committee of TDWG announced their ratification of an updated version of Darwin Core as a TDWG Standard. Ratified Darwin Core unifies specializations and innovations emerge from diverse communities, and provides guidelines for ongoing enhancement. The Darwin Core Quick Reference Guide links to TDWG’s term definitions and related practices for Ratified Darwin Core.</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In December 2013, the 3rd session of the IODE Steering Group for OBIS agreed to transition OBIS globally to the TDWG-Ratified version of Darwin Core, and the mapping of the (old) OBIS specific terms to Darwin Core can be found here.</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t>Simple Darwin Core is a predefined subset of the terms that have common use across a wide variety of biodiversity applications. The terms used in Simple Darwin Core are those that are found at the cross-section of taxonomic names, places, and events that document biological occurrences on the planet. The two driving principles are simplicity and flexibility.</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[click] joke</a:t>
            </a: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 </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0219173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db6f7e44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Google Shape;302;g6db6f7e440_0_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en" dirty="0">
                <a:solidFill>
                  <a:schemeClr val="dk1"/>
                </a:solidFill>
              </a:rPr>
              <a:t>Complete terms definitions are available at the tdwg website.</a:t>
            </a:r>
          </a:p>
          <a:p>
            <a:pPr marL="0" lvl="0" indent="0" algn="l" rtl="0">
              <a:spcBef>
                <a:spcPts val="0"/>
              </a:spcBef>
              <a:spcAft>
                <a:spcPts val="0"/>
              </a:spcAft>
              <a:buSzPts val="1100"/>
              <a:buNone/>
            </a:pPr>
            <a:r>
              <a:rPr lang="en" dirty="0">
                <a:solidFill>
                  <a:schemeClr val="dk1"/>
                </a:solidFill>
              </a:rPr>
              <a:t>T</a:t>
            </a:r>
            <a:r>
              <a:rPr lang="en-CA" dirty="0">
                <a:solidFill>
                  <a:schemeClr val="dk1"/>
                </a:solidFill>
              </a:rPr>
              <a:t>h</a:t>
            </a:r>
            <a:r>
              <a:rPr lang="en" dirty="0">
                <a:solidFill>
                  <a:schemeClr val="dk1"/>
                </a:solidFill>
              </a:rPr>
              <a:t>e marine region gazetteer is located at this link.</a:t>
            </a:r>
          </a:p>
          <a:p>
            <a:pPr marL="0" lvl="0" indent="0" algn="l" rtl="0">
              <a:spcBef>
                <a:spcPts val="0"/>
              </a:spcBef>
              <a:spcAft>
                <a:spcPts val="0"/>
              </a:spcAft>
              <a:buSzPts val="1100"/>
              <a:buNone/>
            </a:pPr>
            <a:r>
              <a:rPr lang="en" dirty="0">
                <a:solidFill>
                  <a:schemeClr val="dk1"/>
                </a:solidFill>
              </a:rPr>
              <a:t>If you find that your type of study is not properly represented by t</a:t>
            </a:r>
            <a:r>
              <a:rPr lang="en-CA" dirty="0">
                <a:solidFill>
                  <a:schemeClr val="dk1"/>
                </a:solidFill>
              </a:rPr>
              <a:t>he</a:t>
            </a:r>
            <a:r>
              <a:rPr lang="en" dirty="0">
                <a:solidFill>
                  <a:schemeClr val="dk1"/>
                </a:solidFill>
              </a:rPr>
              <a:t> available terms, this type of thing is being actively discussed at the twdg/dwc github.</a:t>
            </a:r>
          </a:p>
          <a:p>
            <a:pPr marL="0" lvl="0" indent="0" algn="l" rtl="0">
              <a:spcBef>
                <a:spcPts val="0"/>
              </a:spcBef>
              <a:spcAft>
                <a:spcPts val="0"/>
              </a:spcAft>
              <a:buSzPts val="1100"/>
              <a:buNone/>
            </a:pPr>
            <a:endParaRPr lang="en" dirty="0">
              <a:solidFill>
                <a:schemeClr val="dk1"/>
              </a:solidFill>
            </a:endParaRPr>
          </a:p>
          <a:p>
            <a:pPr marL="0" lvl="0" indent="0" algn="l" rtl="0">
              <a:spcBef>
                <a:spcPts val="0"/>
              </a:spcBef>
              <a:spcAft>
                <a:spcPts val="0"/>
              </a:spcAft>
              <a:buSzPts val="1100"/>
              <a:buNone/>
            </a:pPr>
            <a:r>
              <a:rPr lang="en" dirty="0">
                <a:solidFill>
                  <a:schemeClr val="dk1"/>
                </a:solidFill>
              </a:rPr>
              <a:t>Tools for converting to decimal degrees, and for describing the footprintWKT are deprecated, however there are other methods for completing those tasks, including programmatic tools in R and other languages, be wary when using an online tool.</a:t>
            </a:r>
            <a:endParaRPr dirty="0">
              <a:solidFill>
                <a:schemeClr val="dk1"/>
              </a:solidFill>
            </a:endParaRPr>
          </a:p>
          <a:p>
            <a:pPr marL="0" lvl="0" indent="0" algn="l" rtl="0">
              <a:spcBef>
                <a:spcPts val="0"/>
              </a:spcBef>
              <a:spcAft>
                <a:spcPts val="0"/>
              </a:spcAft>
              <a:buSzPts val="1100"/>
              <a:buNone/>
            </a:pPr>
            <a:endParaRPr dirty="0">
              <a:solidFill>
                <a:schemeClr val="dk1"/>
              </a:solidFill>
            </a:endParaRPr>
          </a:p>
          <a:p>
            <a:pPr marL="0" lvl="0" indent="0" algn="l" rtl="0">
              <a:spcBef>
                <a:spcPts val="0"/>
              </a:spcBef>
              <a:spcAft>
                <a:spcPts val="0"/>
              </a:spcAft>
              <a:buSzPts val="1100"/>
              <a:buNone/>
            </a:pPr>
            <a:endParaRPr dirty="0">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db6f7e44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Google Shape;302;g6db6f7e440_0_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en-CA" dirty="0">
                <a:solidFill>
                  <a:schemeClr val="dk1"/>
                </a:solidFill>
              </a:rPr>
              <a:t>QUIZ TIME</a:t>
            </a:r>
            <a:endParaRPr dirty="0">
              <a:solidFill>
                <a:schemeClr val="dk1"/>
              </a:solidFill>
            </a:endParaRPr>
          </a:p>
          <a:p>
            <a:pPr marL="0" lvl="0" indent="0" algn="l" rtl="0">
              <a:spcBef>
                <a:spcPts val="0"/>
              </a:spcBef>
              <a:spcAft>
                <a:spcPts val="0"/>
              </a:spcAft>
              <a:buSzPts val="1100"/>
              <a:buNone/>
            </a:pPr>
            <a:endParaRPr dirty="0">
              <a:solidFill>
                <a:schemeClr val="dk1"/>
              </a:solidFill>
            </a:endParaRPr>
          </a:p>
        </p:txBody>
      </p:sp>
    </p:spTree>
    <p:extLst>
      <p:ext uri="{BB962C8B-B14F-4D97-AF65-F5344CB8AC3E}">
        <p14:creationId xmlns:p14="http://schemas.microsoft.com/office/powerpoint/2010/main" val="3004179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6dc0368d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g6dc0368d64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CA" dirty="0"/>
              <a:t>This is an overview of the minimum terms to submit to OBIS, since the idea is to preserve and publish data, all fields should be mapped, but if this info isn’t there, then it needs to be created/determined.</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OBIS currently has eight required </a:t>
            </a:r>
            <a:r>
              <a:rPr lang="en-CA" dirty="0" err="1"/>
              <a:t>DwC</a:t>
            </a:r>
            <a:r>
              <a:rPr lang="en-CA" dirty="0"/>
              <a:t> terms: </a:t>
            </a:r>
          </a:p>
          <a:p>
            <a:pPr marL="0" lvl="0" indent="0" algn="l" rtl="0">
              <a:lnSpc>
                <a:spcPct val="100000"/>
              </a:lnSpc>
              <a:spcBef>
                <a:spcPts val="0"/>
              </a:spcBef>
              <a:spcAft>
                <a:spcPts val="0"/>
              </a:spcAft>
              <a:buSzPts val="1100"/>
              <a:buNone/>
            </a:pPr>
            <a:r>
              <a:rPr lang="en-CA" dirty="0" err="1"/>
              <a:t>occurrenceID</a:t>
            </a:r>
            <a:r>
              <a:rPr lang="en-CA" dirty="0"/>
              <a:t>, </a:t>
            </a:r>
            <a:r>
              <a:rPr lang="en-CA" dirty="0" err="1"/>
              <a:t>eventDate</a:t>
            </a:r>
            <a:r>
              <a:rPr lang="en-CA" dirty="0"/>
              <a:t>, </a:t>
            </a:r>
            <a:r>
              <a:rPr lang="en-CA" dirty="0" err="1"/>
              <a:t>decimalLongitude</a:t>
            </a:r>
            <a:r>
              <a:rPr lang="en-CA" dirty="0"/>
              <a:t>, </a:t>
            </a:r>
            <a:r>
              <a:rPr lang="en-CA" dirty="0" err="1"/>
              <a:t>decimalLatitude</a:t>
            </a:r>
            <a:r>
              <a:rPr lang="en-CA" dirty="0"/>
              <a:t>, </a:t>
            </a:r>
            <a:r>
              <a:rPr lang="en-CA" dirty="0" err="1"/>
              <a:t>scientificName</a:t>
            </a:r>
            <a:r>
              <a:rPr lang="en-CA" dirty="0"/>
              <a:t>, </a:t>
            </a:r>
            <a:r>
              <a:rPr lang="en-CA" dirty="0" err="1"/>
              <a:t>scientificNameID</a:t>
            </a:r>
            <a:r>
              <a:rPr lang="en-CA" dirty="0"/>
              <a:t>, </a:t>
            </a:r>
            <a:r>
              <a:rPr lang="en-CA" dirty="0" err="1"/>
              <a:t>occurrenceStatus</a:t>
            </a:r>
            <a:r>
              <a:rPr lang="en-CA" dirty="0"/>
              <a:t>, </a:t>
            </a:r>
            <a:r>
              <a:rPr lang="en-CA" dirty="0" err="1"/>
              <a:t>basisOfRecord</a:t>
            </a:r>
            <a:r>
              <a:rPr lang="en-CA" dirty="0"/>
              <a:t>.</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Some of this information will be covered here, and some in later presentations, but feel free to ask any questions you have in the chat, we may pause to answer and discuss if that seems best.</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a:t>Looking at a data set ready for submitting to OBIS, the required terms are spread between two files here.</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CA" dirty="0"/>
          </a:p>
          <a:p>
            <a:endParaRPr lang="en-CA" dirty="0"/>
          </a:p>
          <a:p>
            <a:pPr marL="158750" indent="0">
              <a:buNone/>
            </a:pPr>
            <a:r>
              <a:rPr lang="en-CA" dirty="0"/>
              <a:t>[click once]</a:t>
            </a:r>
          </a:p>
          <a:p>
            <a:pPr marL="158750" indent="0">
              <a:buNone/>
            </a:pPr>
            <a:r>
              <a:rPr lang="en-CA" dirty="0"/>
              <a:t>Brining up our crib sheet to look at this data set, you can see that the 8 required terms are not the only terms in an OBIS ready data set, the other values must still adhere to the Darwin Core standards, however they are optional in case they are not relevant to your study.</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a:t>[click through]</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occurrenceID</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Here the </a:t>
            </a:r>
            <a:r>
              <a:rPr lang="en-CA" dirty="0" err="1"/>
              <a:t>occurrenceID</a:t>
            </a:r>
            <a:r>
              <a:rPr lang="en-CA" dirty="0"/>
              <a:t> is unique to the data set, doesn’t have things like </a:t>
            </a:r>
            <a:r>
              <a:rPr lang="en-CA" dirty="0" err="1"/>
              <a:t>institutioncode</a:t>
            </a:r>
            <a:r>
              <a:rPr lang="en-CA" dirty="0"/>
              <a:t> or collection code but that’s  ok</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eventDate</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You can see that the event date is formatted properly for the ISO standard</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decimalLatitude</a:t>
            </a:r>
            <a:r>
              <a:rPr lang="en-CA" dirty="0"/>
              <a: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decimalLongitude</a:t>
            </a:r>
            <a:r>
              <a:rPr lang="en-CA" dirty="0"/>
              <a: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scientificName</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This is the genus species,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scientificNameID</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And matches the ID from worms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occurrenceStatus</a:t>
            </a:r>
            <a:r>
              <a:rPr lang="en-CA" dirty="0"/>
              <a: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basisOfRecord</a:t>
            </a:r>
            <a:r>
              <a:rPr lang="en-CA" dirty="0"/>
              <a:t>.</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These were all human observations, and all of when an animal was present in the sample area</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lang="en-CA" dirty="0">
              <a:solidFill>
                <a:schemeClr val="dk1"/>
              </a:solidFill>
            </a:endParaRPr>
          </a:p>
          <a:p>
            <a:pPr marL="0" lvl="0" indent="0" algn="l" rtl="0">
              <a:lnSpc>
                <a:spcPct val="100000"/>
              </a:lnSpc>
              <a:spcBef>
                <a:spcPts val="0"/>
              </a:spcBef>
              <a:spcAft>
                <a:spcPts val="0"/>
              </a:spcAft>
              <a:buSzPts val="1100"/>
              <a:buNone/>
            </a:pPr>
            <a:r>
              <a:rPr lang="en-CA" dirty="0">
                <a:solidFill>
                  <a:schemeClr val="dk1"/>
                </a:solidFill>
              </a:rPr>
              <a:t>Go ahead and open the two </a:t>
            </a:r>
            <a:r>
              <a:rPr lang="en-CA" dirty="0" err="1">
                <a:solidFill>
                  <a:schemeClr val="dk1"/>
                </a:solidFill>
              </a:rPr>
              <a:t>tsv</a:t>
            </a:r>
            <a:r>
              <a:rPr lang="en-CA" dirty="0">
                <a:solidFill>
                  <a:schemeClr val="dk1"/>
                </a:solidFill>
              </a:rPr>
              <a:t> files from the reef data set, they should be opened in vs code, notepad ++ or something other than excel, as they wont display well in excel.</a:t>
            </a:r>
          </a:p>
          <a:p>
            <a:pPr marL="0" lvl="0" indent="0" algn="l" rtl="0">
              <a:spcBef>
                <a:spcPts val="0"/>
              </a:spcBef>
              <a:spcAft>
                <a:spcPts val="0"/>
              </a:spcAft>
              <a:buClr>
                <a:schemeClr val="dk1"/>
              </a:buClr>
              <a:buSzPts val="1100"/>
              <a:buFont typeface="Arial"/>
              <a:buNone/>
            </a:pPr>
            <a:endParaRPr lang="en-CA" dirty="0">
              <a:solidFill>
                <a:schemeClr val="dk1"/>
              </a:solidFill>
            </a:endParaRPr>
          </a:p>
          <a:p>
            <a:pPr marL="0" lvl="0" indent="0" algn="l" rtl="0">
              <a:spcBef>
                <a:spcPts val="0"/>
              </a:spcBef>
              <a:spcAft>
                <a:spcPts val="0"/>
              </a:spcAft>
              <a:buClr>
                <a:schemeClr val="dk1"/>
              </a:buClr>
              <a:buSzPts val="1100"/>
              <a:buFont typeface="Arial"/>
              <a:buNone/>
            </a:pPr>
            <a:r>
              <a:rPr lang="en-CA" dirty="0">
                <a:solidFill>
                  <a:schemeClr val="dk1"/>
                </a:solidFill>
              </a:rPr>
              <a:t>[Open </a:t>
            </a:r>
            <a:r>
              <a:rPr lang="en-CA" dirty="0" err="1">
                <a:solidFill>
                  <a:schemeClr val="dk1"/>
                </a:solidFill>
              </a:rPr>
              <a:t>occurrence.tsv</a:t>
            </a:r>
            <a:r>
              <a:rPr lang="en-CA" dirty="0">
                <a:solidFill>
                  <a:schemeClr val="dk1"/>
                </a:solidFill>
              </a:rPr>
              <a:t> and </a:t>
            </a:r>
            <a:r>
              <a:rPr lang="en-CA" dirty="0" err="1">
                <a:solidFill>
                  <a:schemeClr val="dk1"/>
                </a:solidFill>
              </a:rPr>
              <a:t>event.tsv</a:t>
            </a:r>
            <a:r>
              <a:rPr lang="en-CA" dirty="0">
                <a:solidFill>
                  <a:schemeClr val="dk1"/>
                </a:solidFill>
              </a:rPr>
              <a:t> for examination]</a:t>
            </a:r>
          </a:p>
          <a:p>
            <a:pPr marL="0" lvl="0" indent="0" algn="l" rtl="0">
              <a:spcBef>
                <a:spcPts val="0"/>
              </a:spcBef>
              <a:spcAft>
                <a:spcPts val="0"/>
              </a:spcAft>
              <a:buClr>
                <a:schemeClr val="dk1"/>
              </a:buClr>
              <a:buSzPts val="1100"/>
              <a:buFont typeface="Arial"/>
              <a:buNone/>
            </a:pPr>
            <a:endParaRPr lang="en-CA" dirty="0">
              <a:solidFill>
                <a:schemeClr val="dk1"/>
              </a:solidFill>
            </a:endParaRPr>
          </a:p>
          <a:p>
            <a:pPr marL="0" lvl="0" indent="0" algn="l" rtl="0">
              <a:spcBef>
                <a:spcPts val="0"/>
              </a:spcBef>
              <a:spcAft>
                <a:spcPts val="0"/>
              </a:spcAft>
              <a:buClr>
                <a:schemeClr val="dk1"/>
              </a:buClr>
              <a:buSzPts val="1100"/>
              <a:buFont typeface="Arial"/>
              <a:buNone/>
            </a:pPr>
            <a:r>
              <a:rPr lang="en-CA" dirty="0">
                <a:solidFill>
                  <a:schemeClr val="dk1"/>
                </a:solidFill>
              </a:rPr>
              <a:t>Having the two files open while we go through the explanations of each of these terms will hopefully give you context and spark any questions you might have.</a:t>
            </a:r>
          </a:p>
          <a:p>
            <a:endParaRPr lang="en-CA" dirty="0"/>
          </a:p>
        </p:txBody>
      </p:sp>
    </p:spTree>
    <p:extLst>
      <p:ext uri="{BB962C8B-B14F-4D97-AF65-F5344CB8AC3E}">
        <p14:creationId xmlns:p14="http://schemas.microsoft.com/office/powerpoint/2010/main" val="1437772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7c9ce2894b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g7c9ce2894b_0_3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CA" dirty="0" err="1"/>
              <a:t>scientificName</a:t>
            </a:r>
            <a:r>
              <a:rPr lang="en-CA" dirty="0"/>
              <a:t> (required term) should always contain the originally recorded scientific name, even if the name is currently a </a:t>
            </a:r>
            <a:r>
              <a:rPr lang="en-CA" dirty="0" err="1"/>
              <a:t>synomym</a:t>
            </a:r>
            <a:r>
              <a:rPr lang="en-CA" dirty="0"/>
              <a:t>. </a:t>
            </a:r>
          </a:p>
          <a:p>
            <a:pPr marL="0" lvl="0" indent="0" algn="l" rtl="0">
              <a:lnSpc>
                <a:spcPct val="100000"/>
              </a:lnSpc>
              <a:spcBef>
                <a:spcPts val="0"/>
              </a:spcBef>
              <a:spcAft>
                <a:spcPts val="0"/>
              </a:spcAft>
              <a:buSzPts val="1100"/>
              <a:buNone/>
            </a:pPr>
            <a:r>
              <a:rPr lang="en-CA" dirty="0"/>
              <a:t>This is necessary to be able to track back records to the original dataset. The name should be at the lowest possible taxonomic rank, preferably at species level or lower, but higher ranks, such as genus, family, order, class </a:t>
            </a:r>
            <a:r>
              <a:rPr lang="en-CA" dirty="0" err="1"/>
              <a:t>etc</a:t>
            </a:r>
            <a:r>
              <a:rPr lang="en-CA" dirty="0"/>
              <a:t> are also acceptable. </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err="1"/>
              <a:t>scientificNameID</a:t>
            </a:r>
            <a:r>
              <a:rPr lang="en-CA" dirty="0"/>
              <a:t> should contain the LSID from </a:t>
            </a:r>
            <a:r>
              <a:rPr lang="en-CA" dirty="0" err="1"/>
              <a:t>WoRMS</a:t>
            </a:r>
            <a:endParaRPr lang="en-CA" dirty="0"/>
          </a:p>
          <a:p>
            <a:pPr marL="0" lvl="0" indent="0" algn="l" rtl="0">
              <a:lnSpc>
                <a:spcPct val="100000"/>
              </a:lnSpc>
              <a:spcBef>
                <a:spcPts val="0"/>
              </a:spcBef>
              <a:spcAft>
                <a:spcPts val="0"/>
              </a:spcAft>
              <a:buSzPts val="1100"/>
              <a:buNone/>
            </a:pPr>
            <a:endParaRPr lang="en-CA"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a:t>Example: </a:t>
            </a:r>
            <a:r>
              <a:rPr lang="en-CA" b="1" i="1" dirty="0" err="1"/>
              <a:t>Eualus</a:t>
            </a:r>
            <a:r>
              <a:rPr lang="en-CA" b="1" i="1" dirty="0"/>
              <a:t> </a:t>
            </a:r>
            <a:r>
              <a:rPr lang="en-CA" b="1" i="1" dirty="0" err="1"/>
              <a:t>gaimardii</a:t>
            </a:r>
            <a:r>
              <a:rPr lang="en-CA" b="1" i="1" dirty="0"/>
              <a:t> </a:t>
            </a:r>
            <a:r>
              <a:rPr lang="en-CA" b="1" i="1" dirty="0" err="1"/>
              <a:t>belcheri</a:t>
            </a:r>
            <a:r>
              <a:rPr lang="en-CA" b="1" i="1" dirty="0"/>
              <a:t>  http://www.marinespecies.org/aphia.php?p=taxdetails&amp;id=158358 </a:t>
            </a:r>
            <a:r>
              <a:rPr lang="en-CA" b="0" i="0" u="none" dirty="0"/>
              <a:t>is the old accepted name for this sample.</a:t>
            </a:r>
            <a:endParaRPr lang="en-CA" b="1" i="1"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b="0" i="0" dirty="0"/>
              <a:t>it is now called </a:t>
            </a:r>
            <a:r>
              <a:rPr lang="en-CA" b="1" i="1" dirty="0" err="1"/>
              <a:t>Eualus</a:t>
            </a:r>
            <a:r>
              <a:rPr lang="en-CA" b="1" i="1" dirty="0"/>
              <a:t> </a:t>
            </a:r>
            <a:r>
              <a:rPr lang="en-CA" b="1" i="1" dirty="0" err="1"/>
              <a:t>belcheri</a:t>
            </a:r>
            <a:r>
              <a:rPr lang="en-CA" b="0" i="0" dirty="0"/>
              <a:t> but it is important to persist the old name, so the records, when searched, can reflect that connection.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b="0" i="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b="0" i="0" dirty="0"/>
              <a:t>(However if the scientific name is recorded as </a:t>
            </a:r>
            <a:r>
              <a:rPr lang="en-CA" b="1" i="1" dirty="0" err="1"/>
              <a:t>Eualus</a:t>
            </a:r>
            <a:r>
              <a:rPr lang="en-CA" b="1" i="1" dirty="0"/>
              <a:t> </a:t>
            </a:r>
            <a:r>
              <a:rPr lang="en-CA" b="1" i="1" dirty="0" err="1"/>
              <a:t>gaimardii</a:t>
            </a:r>
            <a:r>
              <a:rPr lang="en-CA" b="1" i="1" dirty="0"/>
              <a:t> </a:t>
            </a:r>
            <a:r>
              <a:rPr lang="en-CA" b="1" i="1" dirty="0" err="1"/>
              <a:t>belcherii</a:t>
            </a:r>
            <a:r>
              <a:rPr lang="en-CA" b="1" i="1" dirty="0"/>
              <a:t>, </a:t>
            </a:r>
            <a:r>
              <a:rPr lang="en-CA" b="0" i="0" dirty="0"/>
              <a:t> that is an error and needs to be corrected)</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It is recommended to not include authorship in </a:t>
            </a:r>
            <a:r>
              <a:rPr lang="en-CA" dirty="0" err="1"/>
              <a:t>scientificName</a:t>
            </a:r>
            <a:r>
              <a:rPr lang="en-CA" dirty="0"/>
              <a:t>, and only use </a:t>
            </a:r>
            <a:r>
              <a:rPr lang="en-CA" dirty="0" err="1"/>
              <a:t>scientificNameAuthorship</a:t>
            </a:r>
            <a:r>
              <a:rPr lang="en-CA" dirty="0"/>
              <a:t> for that purpose. </a:t>
            </a:r>
          </a:p>
          <a:p>
            <a:pPr marL="0" lvl="0" indent="0" algn="l" rtl="0">
              <a:lnSpc>
                <a:spcPct val="100000"/>
              </a:lnSpc>
              <a:spcBef>
                <a:spcPts val="0"/>
              </a:spcBef>
              <a:spcAft>
                <a:spcPts val="0"/>
              </a:spcAft>
              <a:buSzPts val="1100"/>
              <a:buNone/>
            </a:pPr>
            <a:r>
              <a:rPr lang="en-CA" dirty="0"/>
              <a:t>The </a:t>
            </a:r>
            <a:r>
              <a:rPr lang="en-CA" dirty="0" err="1"/>
              <a:t>scientificName</a:t>
            </a:r>
            <a:r>
              <a:rPr lang="en-CA" dirty="0"/>
              <a:t> term should only contain the name and not identification qualifications (such as ?, confer or affinity), which should instead be supplied in the </a:t>
            </a:r>
            <a:r>
              <a:rPr lang="en-CA" dirty="0" err="1"/>
              <a:t>IdentificationQualifier</a:t>
            </a:r>
            <a:r>
              <a:rPr lang="en-CA" dirty="0"/>
              <a:t> term.</a:t>
            </a:r>
          </a:p>
          <a:p>
            <a:pPr marL="0" lvl="0" indent="0" algn="l" rtl="0">
              <a:lnSpc>
                <a:spcPct val="100000"/>
              </a:lnSpc>
              <a:spcBef>
                <a:spcPts val="0"/>
              </a:spcBef>
              <a:spcAft>
                <a:spcPts val="0"/>
              </a:spcAft>
              <a:buSzPts val="1100"/>
              <a:buNone/>
            </a:pPr>
            <a:r>
              <a:rPr lang="en-CA" dirty="0" err="1"/>
              <a:t>taxonRemarks</a:t>
            </a:r>
            <a:r>
              <a:rPr lang="en-CA" dirty="0"/>
              <a:t> can capture comments or notes about the taxon or name.</a:t>
            </a:r>
          </a:p>
          <a:p>
            <a:pPr marL="0" lvl="0" indent="0" algn="l" rtl="0">
              <a:lnSpc>
                <a:spcPct val="100000"/>
              </a:lnSpc>
              <a:spcBef>
                <a:spcPts val="0"/>
              </a:spcBef>
              <a:spcAft>
                <a:spcPts val="0"/>
              </a:spcAft>
              <a:buSzPts val="1100"/>
              <a:buNone/>
            </a:pPr>
            <a:r>
              <a:rPr lang="en-CA" dirty="0"/>
              <a:t>kingdom and </a:t>
            </a:r>
            <a:r>
              <a:rPr lang="en-CA" dirty="0" err="1"/>
              <a:t>taxonRank</a:t>
            </a:r>
            <a:r>
              <a:rPr lang="en-CA" dirty="0"/>
              <a:t> can help us in identifying the provided </a:t>
            </a:r>
            <a:r>
              <a:rPr lang="en-CA" dirty="0" err="1"/>
              <a:t>scientificName</a:t>
            </a:r>
            <a:r>
              <a:rPr lang="en-CA" dirty="0"/>
              <a:t> in case the name is not available in </a:t>
            </a:r>
            <a:r>
              <a:rPr lang="en-CA" dirty="0" err="1"/>
              <a:t>WoRMS</a:t>
            </a:r>
            <a:r>
              <a:rPr lang="en-CA" dirty="0"/>
              <a:t>. </a:t>
            </a:r>
          </a:p>
          <a:p>
            <a:pPr marL="0" lvl="0" indent="0" algn="l" rtl="0">
              <a:lnSpc>
                <a:spcPct val="100000"/>
              </a:lnSpc>
              <a:spcBef>
                <a:spcPts val="0"/>
              </a:spcBef>
              <a:spcAft>
                <a:spcPts val="0"/>
              </a:spcAft>
              <a:buSzPts val="1100"/>
              <a:buNone/>
            </a:pPr>
            <a:r>
              <a:rPr lang="en-CA" dirty="0"/>
              <a:t>kingdom in particular can help us find alternative genus-species combinations and avoids linking the name to homonyms. </a:t>
            </a:r>
          </a:p>
          <a:p>
            <a:pPr marL="0" lvl="0" indent="0" algn="l" rtl="0">
              <a:lnSpc>
                <a:spcPct val="100000"/>
              </a:lnSpc>
              <a:spcBef>
                <a:spcPts val="0"/>
              </a:spcBef>
              <a:spcAft>
                <a:spcPts val="0"/>
              </a:spcAft>
              <a:buSzPts val="1100"/>
              <a:buNone/>
            </a:pPr>
            <a:r>
              <a:rPr lang="en-CA" dirty="0"/>
              <a:t>OBIS recommends providing information about how an identification was made, for example by which ID key, species guide or expert; and by which method (</a:t>
            </a:r>
            <a:r>
              <a:rPr lang="en-CA" dirty="0" err="1"/>
              <a:t>e.g</a:t>
            </a:r>
            <a:r>
              <a:rPr lang="en-CA" dirty="0"/>
              <a:t> morphology vs. genomics), etc. </a:t>
            </a:r>
          </a:p>
          <a:p>
            <a:pPr marL="0" lvl="0" indent="0" algn="l" rtl="0">
              <a:lnSpc>
                <a:spcPct val="100000"/>
              </a:lnSpc>
              <a:spcBef>
                <a:spcPts val="0"/>
              </a:spcBef>
              <a:spcAft>
                <a:spcPts val="0"/>
              </a:spcAft>
              <a:buSzPts val="1100"/>
              <a:buNone/>
            </a:pPr>
            <a:r>
              <a:rPr lang="en-CA" dirty="0"/>
              <a:t>The person’s name who made the taxonomic identification can go in </a:t>
            </a:r>
            <a:r>
              <a:rPr lang="en-CA" dirty="0" err="1"/>
              <a:t>identifiedBy</a:t>
            </a:r>
            <a:r>
              <a:rPr lang="en-CA" dirty="0"/>
              <a:t> and </a:t>
            </a:r>
            <a:r>
              <a:rPr lang="en-CA" i="1" dirty="0"/>
              <a:t>when</a:t>
            </a:r>
            <a:r>
              <a:rPr lang="en-CA" dirty="0"/>
              <a:t> in </a:t>
            </a:r>
            <a:r>
              <a:rPr lang="en-CA" dirty="0" err="1"/>
              <a:t>dateIdentified</a:t>
            </a:r>
            <a:r>
              <a:rPr lang="en-CA" dirty="0"/>
              <a:t>. </a:t>
            </a:r>
          </a:p>
          <a:p>
            <a:pPr marL="0" lvl="0" indent="0" algn="l" rtl="0">
              <a:lnSpc>
                <a:spcPct val="100000"/>
              </a:lnSpc>
              <a:spcBef>
                <a:spcPts val="0"/>
              </a:spcBef>
              <a:spcAft>
                <a:spcPts val="0"/>
              </a:spcAft>
              <a:buSzPts val="1100"/>
              <a:buNone/>
            </a:pPr>
            <a:r>
              <a:rPr lang="en-CA" dirty="0"/>
              <a:t>Use the ISO 8601:2004(E) standard for date and time, for instructions see </a:t>
            </a:r>
            <a:r>
              <a:rPr lang="en-CA" dirty="0">
                <a:hlinkClick r:id="rId3"/>
              </a:rPr>
              <a:t>Time</a:t>
            </a:r>
            <a:r>
              <a:rPr lang="en-CA" dirty="0"/>
              <a:t>. </a:t>
            </a:r>
          </a:p>
          <a:p>
            <a:pPr marL="0" lvl="0" indent="0" algn="l" rtl="0">
              <a:lnSpc>
                <a:spcPct val="100000"/>
              </a:lnSpc>
              <a:spcBef>
                <a:spcPts val="0"/>
              </a:spcBef>
              <a:spcAft>
                <a:spcPts val="0"/>
              </a:spcAft>
              <a:buSzPts val="1100"/>
              <a:buNone/>
            </a:pPr>
            <a:r>
              <a:rPr lang="en-CA" dirty="0"/>
              <a:t>A list of references, such as field guides used for the identification can be listed in </a:t>
            </a:r>
            <a:r>
              <a:rPr lang="en-CA" dirty="0" err="1"/>
              <a:t>identificationReferences</a:t>
            </a:r>
            <a:r>
              <a:rPr lang="en-CA" dirty="0"/>
              <a:t>. </a:t>
            </a:r>
          </a:p>
          <a:p>
            <a:pPr marL="0" lvl="0" indent="0" algn="l" rtl="0">
              <a:lnSpc>
                <a:spcPct val="100000"/>
              </a:lnSpc>
              <a:spcBef>
                <a:spcPts val="0"/>
              </a:spcBef>
              <a:spcAft>
                <a:spcPts val="0"/>
              </a:spcAft>
              <a:buSzPts val="1100"/>
              <a:buNone/>
            </a:pPr>
            <a:r>
              <a:rPr lang="en-CA" dirty="0"/>
              <a:t>Any other information, such as identification methods, can be added to </a:t>
            </a:r>
            <a:r>
              <a:rPr lang="en-CA" dirty="0" err="1"/>
              <a:t>identificationRemarks</a:t>
            </a:r>
            <a:r>
              <a:rPr lang="en-CA" dirty="0"/>
              <a:t>.</a:t>
            </a:r>
          </a:p>
          <a:p>
            <a:pPr marL="0" lvl="0" indent="0" algn="l" rtl="0">
              <a:lnSpc>
                <a:spcPct val="100000"/>
              </a:lnSpc>
              <a:spcBef>
                <a:spcPts val="0"/>
              </a:spcBef>
              <a:spcAft>
                <a:spcPts val="0"/>
              </a:spcAft>
              <a:buSzPts val="1100"/>
              <a:buNone/>
            </a:pPr>
            <a:r>
              <a:rPr lang="en-CA" dirty="0"/>
              <a:t>If the record represents a nomenclatural type specimen, the term </a:t>
            </a:r>
            <a:r>
              <a:rPr lang="en-CA" dirty="0" err="1"/>
              <a:t>typeStatus</a:t>
            </a:r>
            <a:r>
              <a:rPr lang="en-CA" dirty="0"/>
              <a:t> can be used, e.g. for holotype, syntype, etc.</a:t>
            </a: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c9ce2894b_0_1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g7c9ce2894b_0_116: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CA" dirty="0"/>
              <a:t>In case of uncertain identifications, and the scientific name contains qualifiers such as </a:t>
            </a:r>
            <a:r>
              <a:rPr lang="en-CA" i="1" dirty="0"/>
              <a:t>cf.</a:t>
            </a:r>
            <a:r>
              <a:rPr lang="en-CA" dirty="0"/>
              <a:t>, </a:t>
            </a:r>
            <a:r>
              <a:rPr lang="en-CA" i="1" dirty="0"/>
              <a:t>?</a:t>
            </a:r>
            <a:r>
              <a:rPr lang="en-CA" dirty="0"/>
              <a:t> or </a:t>
            </a:r>
            <a:r>
              <a:rPr lang="en-CA" i="1" dirty="0" err="1"/>
              <a:t>aff</a:t>
            </a:r>
            <a:r>
              <a:rPr lang="en-CA" i="1" dirty="0"/>
              <a:t>.</a:t>
            </a:r>
            <a:r>
              <a:rPr lang="en-CA" dirty="0"/>
              <a:t>, then this name should go in </a:t>
            </a:r>
            <a:r>
              <a:rPr lang="en-CA" dirty="0" err="1"/>
              <a:t>identificationQualifier</a:t>
            </a:r>
            <a:r>
              <a:rPr lang="en-CA" dirty="0"/>
              <a:t>, and </a:t>
            </a:r>
            <a:r>
              <a:rPr lang="en-CA" dirty="0" err="1"/>
              <a:t>scientificName</a:t>
            </a:r>
            <a:r>
              <a:rPr lang="en-CA" dirty="0"/>
              <a:t> should contain the name of the lowest possible taxon rank that refers to the most accurate identification. </a:t>
            </a:r>
          </a:p>
          <a:p>
            <a:pPr marL="0" lvl="0" indent="0" algn="l" rtl="0">
              <a:lnSpc>
                <a:spcPct val="100000"/>
              </a:lnSpc>
              <a:spcBef>
                <a:spcPts val="0"/>
              </a:spcBef>
              <a:spcAft>
                <a:spcPts val="0"/>
              </a:spcAft>
              <a:buSzPts val="1100"/>
              <a:buNone/>
            </a:pPr>
            <a:r>
              <a:rPr lang="en-CA" dirty="0"/>
              <a:t>E.g. if the specimen was accurately identified down to genus level, but not species level, then the </a:t>
            </a:r>
            <a:r>
              <a:rPr lang="en-CA" dirty="0" err="1"/>
              <a:t>scientificName</a:t>
            </a:r>
            <a:r>
              <a:rPr lang="en-CA" dirty="0"/>
              <a:t> should contain the name of the genus, the </a:t>
            </a:r>
            <a:r>
              <a:rPr lang="en-CA" dirty="0" err="1"/>
              <a:t>scientificNameID</a:t>
            </a:r>
            <a:r>
              <a:rPr lang="en-CA" dirty="0"/>
              <a:t> should contain the LSID the genus and the </a:t>
            </a:r>
            <a:r>
              <a:rPr lang="en-CA" dirty="0" err="1"/>
              <a:t>identificationQualifier</a:t>
            </a:r>
            <a:r>
              <a:rPr lang="en-CA" dirty="0"/>
              <a:t> should contain the uncertain species name combined with </a:t>
            </a:r>
            <a:r>
              <a:rPr lang="en-CA" i="1" dirty="0"/>
              <a:t>?</a:t>
            </a:r>
            <a:r>
              <a:rPr lang="en-CA" dirty="0"/>
              <a:t> or other qualifiers.</a:t>
            </a:r>
          </a:p>
          <a:p>
            <a:pPr marL="0" lvl="0" indent="0" algn="l" rtl="0">
              <a:lnSpc>
                <a:spcPct val="100000"/>
              </a:lnSpc>
              <a:spcBef>
                <a:spcPts val="0"/>
              </a:spcBef>
              <a:spcAft>
                <a:spcPts val="0"/>
              </a:spcAft>
              <a:buSzPts val="1100"/>
              <a:buNone/>
            </a:pPr>
            <a:r>
              <a:rPr lang="en-CA" dirty="0"/>
              <a:t>It is recommended to not include authorship in </a:t>
            </a:r>
            <a:r>
              <a:rPr lang="en-CA" dirty="0" err="1"/>
              <a:t>scientificName</a:t>
            </a:r>
            <a:r>
              <a:rPr lang="en-CA" dirty="0"/>
              <a:t>, and only use </a:t>
            </a:r>
            <a:r>
              <a:rPr lang="en-CA" dirty="0" err="1"/>
              <a:t>scientificNameAuthorship</a:t>
            </a:r>
            <a:r>
              <a:rPr lang="en-CA" dirty="0"/>
              <a:t> for that purpose. </a:t>
            </a:r>
          </a:p>
          <a:p>
            <a:pPr marL="0" lvl="0" indent="0" algn="l" rtl="0">
              <a:lnSpc>
                <a:spcPct val="100000"/>
              </a:lnSpc>
              <a:spcBef>
                <a:spcPts val="0"/>
              </a:spcBef>
              <a:spcAft>
                <a:spcPts val="0"/>
              </a:spcAft>
              <a:buSzPts val="1100"/>
              <a:buNone/>
            </a:pPr>
            <a:r>
              <a:rPr lang="en-CA" dirty="0"/>
              <a:t>The </a:t>
            </a:r>
            <a:r>
              <a:rPr lang="en-CA" dirty="0" err="1"/>
              <a:t>scientificName</a:t>
            </a:r>
            <a:r>
              <a:rPr lang="en-CA" dirty="0"/>
              <a:t> term should only contain the name and not identification qualifications (such as ?, confer or affinity), which should instead be supplied in the </a:t>
            </a:r>
            <a:r>
              <a:rPr lang="en-CA" dirty="0" err="1"/>
              <a:t>IdentificationQualifier</a:t>
            </a:r>
            <a:r>
              <a:rPr lang="en-CA" dirty="0"/>
              <a:t> term, see example below. </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A </a:t>
            </a:r>
            <a:r>
              <a:rPr lang="en-CA" dirty="0" err="1">
                <a:hlinkClick r:id="rId3"/>
              </a:rPr>
              <a:t>WoRMS</a:t>
            </a:r>
            <a:r>
              <a:rPr lang="en-CA" dirty="0"/>
              <a:t> LSID should be added in </a:t>
            </a:r>
            <a:r>
              <a:rPr lang="en-CA" dirty="0" err="1"/>
              <a:t>scientificNameID</a:t>
            </a:r>
            <a:r>
              <a:rPr lang="en-CA" dirty="0"/>
              <a:t> (required term), OBIS will use this identifier to pull the taxonomic information from the World Register of Marine Species (</a:t>
            </a:r>
            <a:r>
              <a:rPr lang="en-CA" dirty="0" err="1"/>
              <a:t>WoRMS</a:t>
            </a:r>
            <a:r>
              <a:rPr lang="en-CA" dirty="0"/>
              <a:t>) into OBIS, such as the taxonomic classification and the accepted name in case of invalid names or synonyms. </a:t>
            </a:r>
          </a:p>
          <a:p>
            <a:pPr marL="0" lvl="0" indent="0" algn="l" rtl="0">
              <a:spcBef>
                <a:spcPts val="0"/>
              </a:spcBef>
              <a:spcAft>
                <a:spcPts val="0"/>
              </a:spcAft>
              <a:buNone/>
            </a:pPr>
            <a:r>
              <a:rPr lang="en-CA" dirty="0"/>
              <a:t>LSIDs are persistent, location-independent, resource identifiers for uniquely naming biologically significant resources. </a:t>
            </a:r>
          </a:p>
          <a:p>
            <a:pPr marL="0" lvl="0" indent="0" algn="l" rtl="0">
              <a:spcBef>
                <a:spcPts val="0"/>
              </a:spcBef>
              <a:spcAft>
                <a:spcPts val="0"/>
              </a:spcAft>
              <a:buNone/>
            </a:pPr>
            <a:r>
              <a:rPr lang="en-CA" dirty="0"/>
              <a:t>More information on LSIDs can be found at </a:t>
            </a:r>
            <a:r>
              <a:rPr lang="en-CA" dirty="0">
                <a:hlinkClick r:id="rId4"/>
              </a:rPr>
              <a:t>www.lsid.info</a:t>
            </a:r>
            <a:r>
              <a:rPr lang="en-CA" dirty="0"/>
              <a:t>. </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You can contact the </a:t>
            </a:r>
            <a:r>
              <a:rPr lang="en-CA" dirty="0" err="1"/>
              <a:t>WoRMS</a:t>
            </a:r>
            <a:r>
              <a:rPr lang="en-CA" dirty="0"/>
              <a:t> data management team (info@marinespecies.org) in case the </a:t>
            </a:r>
            <a:r>
              <a:rPr lang="en-CA" dirty="0" err="1"/>
              <a:t>scientificName</a:t>
            </a:r>
            <a:r>
              <a:rPr lang="en-CA" dirty="0"/>
              <a:t> is missing in </a:t>
            </a:r>
            <a:r>
              <a:rPr lang="en-CA" dirty="0" err="1"/>
              <a:t>WoRMS</a:t>
            </a:r>
            <a:r>
              <a:rPr lang="en-CA" dirty="0"/>
              <a:t>.</a:t>
            </a: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occurrenceID</a:t>
            </a:r>
            <a:r>
              <a:rPr lang="en-CA" dirty="0"/>
              <a:t> (required term) is an identifier for the occurrence record and should be persistent and globally unique. If the dataset does not yet contain (globally unique) </a:t>
            </a:r>
            <a:r>
              <a:rPr lang="en-CA" dirty="0" err="1"/>
              <a:t>occurrenceIDs</a:t>
            </a:r>
            <a:r>
              <a:rPr lang="en-CA" dirty="0"/>
              <a:t>, then they should be created. Can be constructed by combining the </a:t>
            </a:r>
            <a:r>
              <a:rPr lang="en-CA" dirty="0" err="1"/>
              <a:t>institutionCode</a:t>
            </a:r>
            <a:r>
              <a:rPr lang="en-CA" dirty="0"/>
              <a:t>, the </a:t>
            </a:r>
            <a:r>
              <a:rPr lang="en-CA" dirty="0" err="1"/>
              <a:t>collectionCode</a:t>
            </a:r>
            <a:r>
              <a:rPr lang="en-CA" dirty="0"/>
              <a:t> and the </a:t>
            </a:r>
            <a:r>
              <a:rPr lang="en-CA" dirty="0" err="1"/>
              <a:t>catalogNumber</a:t>
            </a:r>
            <a:r>
              <a:rPr lang="en-CA" dirty="0"/>
              <a:t> </a:t>
            </a:r>
          </a:p>
          <a:p>
            <a:pPr marL="158750" indent="0">
              <a:buNone/>
            </a:pPr>
            <a:r>
              <a:rPr lang="en-CA" dirty="0"/>
              <a:t>Note that the inclusion of </a:t>
            </a:r>
            <a:r>
              <a:rPr lang="en-CA" dirty="0" err="1"/>
              <a:t>occurrenceID</a:t>
            </a:r>
            <a:r>
              <a:rPr lang="en-CA" dirty="0"/>
              <a:t> is also necessary for datasets in the </a:t>
            </a:r>
            <a:r>
              <a:rPr lang="en-CA" dirty="0">
                <a:hlinkClick r:id="rId3"/>
              </a:rPr>
              <a:t>OBIS-ENV-DATA</a:t>
            </a:r>
            <a:r>
              <a:rPr lang="en-CA" dirty="0"/>
              <a:t> </a:t>
            </a:r>
            <a:r>
              <a:rPr lang="en-CA"/>
              <a:t>format.</a:t>
            </a:r>
          </a:p>
          <a:p>
            <a:pPr marL="158750" indent="0">
              <a:buNone/>
            </a:pPr>
            <a:endParaRPr lang="en-CA" dirty="0"/>
          </a:p>
          <a:p>
            <a:pPr marL="158750" indent="0">
              <a:buNone/>
            </a:pPr>
            <a:r>
              <a:rPr lang="en-CA" dirty="0" err="1"/>
              <a:t>occurrenceStatus</a:t>
            </a:r>
            <a:r>
              <a:rPr lang="en-CA" dirty="0"/>
              <a:t> (required term) is a statement about the presence or absence of a taxon at a location. It is an important term, because it allows us to distinguish between presence and absence records. It is a required term and should be filled in with either present or absent.</a:t>
            </a:r>
          </a:p>
          <a:p>
            <a:pPr marL="158750" indent="0">
              <a:buNone/>
            </a:pPr>
            <a:r>
              <a:rPr lang="en-CA" dirty="0"/>
              <a:t>A few terms related to quantity: </a:t>
            </a:r>
            <a:r>
              <a:rPr lang="en-CA" dirty="0" err="1"/>
              <a:t>organismQuantity</a:t>
            </a:r>
            <a:r>
              <a:rPr lang="en-CA" dirty="0"/>
              <a:t> and </a:t>
            </a:r>
            <a:r>
              <a:rPr lang="en-CA" dirty="0" err="1"/>
              <a:t>organismQuantityType</a:t>
            </a:r>
            <a:r>
              <a:rPr lang="en-CA" dirty="0"/>
              <a:t>, have been added to the TDWG ratified Darwin Core. This is a lot more versatile than the older </a:t>
            </a:r>
            <a:r>
              <a:rPr lang="en-CA" dirty="0" err="1"/>
              <a:t>individualCount</a:t>
            </a:r>
            <a:r>
              <a:rPr lang="en-CA" dirty="0"/>
              <a:t> field. However, OBIS recommends to use the </a:t>
            </a:r>
            <a:r>
              <a:rPr lang="en-CA" dirty="0">
                <a:hlinkClick r:id="rId4"/>
              </a:rPr>
              <a:t>Extended </a:t>
            </a:r>
            <a:r>
              <a:rPr lang="en-CA" dirty="0" err="1">
                <a:hlinkClick r:id="rId4"/>
              </a:rPr>
              <a:t>MeasurementorFact</a:t>
            </a:r>
            <a:r>
              <a:rPr lang="en-CA" dirty="0">
                <a:hlinkClick r:id="rId4"/>
              </a:rPr>
              <a:t> extension</a:t>
            </a:r>
            <a:r>
              <a:rPr lang="en-CA" dirty="0"/>
              <a:t> for quantitative measurements because of the standardization of terms and the fact that you can link these measurements to sampling events and factual sampling information.</a:t>
            </a:r>
          </a:p>
          <a:p>
            <a:pPr marL="158750" indent="0">
              <a:buNone/>
            </a:pPr>
            <a:r>
              <a:rPr lang="en-CA" dirty="0"/>
              <a:t>Please take note that OBIS recommends all quantitative measurements and sampling facts to be treated in the </a:t>
            </a:r>
            <a:r>
              <a:rPr lang="en-CA" dirty="0" err="1"/>
              <a:t>ExtendedMeasurementOrFact</a:t>
            </a:r>
            <a:r>
              <a:rPr lang="en-CA" dirty="0"/>
              <a:t> extension and not in the Darwin Core files.</a:t>
            </a:r>
          </a:p>
          <a:p>
            <a:pPr marL="158750" indent="0">
              <a:buNone/>
            </a:pPr>
            <a:r>
              <a:rPr lang="en-CA" dirty="0"/>
              <a:t>In the case specimens were collected and stored (e.g. museum collections), the </a:t>
            </a:r>
            <a:r>
              <a:rPr lang="en-CA" dirty="0" err="1"/>
              <a:t>catalogNumber</a:t>
            </a:r>
            <a:r>
              <a:rPr lang="en-CA" dirty="0"/>
              <a:t> and preparations terms can be used to provide the identifier for the record in the collection and to document the preparation and preservation methods. The term </a:t>
            </a:r>
            <a:r>
              <a:rPr lang="en-CA" dirty="0" err="1"/>
              <a:t>typeStatus</a:t>
            </a:r>
            <a:r>
              <a:rPr lang="en-CA" dirty="0"/>
              <a:t> see above (under identification) can be used in this context too.</a:t>
            </a:r>
          </a:p>
          <a:p>
            <a:pPr marL="158750" indent="0">
              <a:buNone/>
            </a:pPr>
            <a:r>
              <a:rPr lang="en-CA" dirty="0"/>
              <a:t>Both </a:t>
            </a:r>
            <a:r>
              <a:rPr lang="en-CA" dirty="0" err="1"/>
              <a:t>associatedMedia</a:t>
            </a:r>
            <a:r>
              <a:rPr lang="en-CA" dirty="0"/>
              <a:t>, </a:t>
            </a:r>
            <a:r>
              <a:rPr lang="en-CA" dirty="0" err="1"/>
              <a:t>associatedReferences</a:t>
            </a:r>
            <a:r>
              <a:rPr lang="en-CA" dirty="0"/>
              <a:t> and </a:t>
            </a:r>
            <a:r>
              <a:rPr lang="en-CA" dirty="0" err="1"/>
              <a:t>associatedSequences</a:t>
            </a:r>
            <a:r>
              <a:rPr lang="en-CA" dirty="0"/>
              <a:t> are global unique identifiers or URIs pointing to respectively associated media (e.g. online image or video), associated literature (e.g. DOIs) or genetic sequence information (e.g. </a:t>
            </a:r>
            <a:r>
              <a:rPr lang="en-CA" dirty="0" err="1"/>
              <a:t>GenBANK</a:t>
            </a:r>
            <a:r>
              <a:rPr lang="en-CA" dirty="0"/>
              <a:t> ID).</a:t>
            </a:r>
          </a:p>
          <a:p>
            <a:pPr marL="158750" indent="0">
              <a:buNone/>
            </a:pPr>
            <a:r>
              <a:rPr lang="en-CA" dirty="0" err="1"/>
              <a:t>associatedTaxa</a:t>
            </a:r>
            <a:r>
              <a:rPr lang="en-CA" dirty="0"/>
              <a:t> include a list (concatenated and separated) of identifiers or names of taxa and their associations with the Occurrence, e.g. the species occurrence was associated to the presence of kelp such as </a:t>
            </a:r>
            <a:r>
              <a:rPr lang="en-CA" i="1" dirty="0"/>
              <a:t>Laminaria digitata</a:t>
            </a:r>
            <a:r>
              <a:rPr lang="en-CA" dirty="0"/>
              <a:t>.</a:t>
            </a:r>
          </a:p>
          <a:p>
            <a:pPr marL="158750" indent="0">
              <a:buNone/>
            </a:pPr>
            <a:r>
              <a:rPr lang="en-CA" dirty="0"/>
              <a:t>The recommended vocabulary for sex see </a:t>
            </a:r>
            <a:r>
              <a:rPr lang="en-CA" dirty="0">
                <a:hlinkClick r:id="rId5"/>
              </a:rPr>
              <a:t>BODC vocab : S10</a:t>
            </a:r>
            <a:r>
              <a:rPr lang="en-CA" dirty="0"/>
              <a:t>, for </a:t>
            </a:r>
            <a:r>
              <a:rPr lang="en-CA" dirty="0" err="1"/>
              <a:t>lifeStage</a:t>
            </a:r>
            <a:r>
              <a:rPr lang="en-CA" dirty="0"/>
              <a:t> see </a:t>
            </a:r>
            <a:r>
              <a:rPr lang="en-CA" dirty="0">
                <a:hlinkClick r:id="rId5"/>
              </a:rPr>
              <a:t>BODC vocab: S11</a:t>
            </a:r>
            <a:r>
              <a:rPr lang="en-CA" dirty="0"/>
              <a:t>, behavior (no vocab available), and </a:t>
            </a:r>
            <a:r>
              <a:rPr lang="en-CA" dirty="0" err="1"/>
              <a:t>occurrenceRemarks</a:t>
            </a:r>
            <a:r>
              <a:rPr lang="en-CA" dirty="0"/>
              <a:t> can hold any comments or notes about the Occurrence.</a:t>
            </a:r>
          </a:p>
          <a:p>
            <a:pPr marL="158750" indent="0">
              <a:buNone/>
            </a:pPr>
            <a:r>
              <a:rPr lang="en-CA" dirty="0" err="1"/>
              <a:t>recordedBy</a:t>
            </a:r>
            <a:r>
              <a:rPr lang="en-CA" dirty="0"/>
              <a:t> can hold a list (concatenated and separated) of names of people, groups, or organizations responsible for recording the original Occurrence. The primary collector or observer, especially one who applies a personal identifier (</a:t>
            </a:r>
            <a:r>
              <a:rPr lang="en-CA" dirty="0" err="1"/>
              <a:t>recordNumber</a:t>
            </a:r>
            <a:r>
              <a:rPr lang="en-CA" dirty="0"/>
              <a:t>), should be listed first.</a:t>
            </a:r>
          </a:p>
          <a:p>
            <a:pPr marL="0" lvl="0" indent="0" algn="l" rtl="0">
              <a:spcBef>
                <a:spcPts val="0"/>
              </a:spcBef>
              <a:spcAft>
                <a:spcPts val="0"/>
              </a:spcAft>
              <a:buNone/>
            </a:pP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c9ce2894b_0_127: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basisOfRecord</a:t>
            </a:r>
            <a:r>
              <a:rPr lang="en-CA" dirty="0"/>
              <a:t> (required term) specifies the nature of the record, i.e. whether the occurrence record is based on a stored specimen or an observation. In case the specimen is collected and stored in a collection (e.g. at a museum, university, research institute), the options are </a:t>
            </a:r>
            <a:r>
              <a:rPr lang="en-CA" dirty="0" err="1"/>
              <a:t>PreservedSpecimen</a:t>
            </a:r>
            <a:r>
              <a:rPr lang="en-CA" dirty="0"/>
              <a:t> (e.g. preserved in ethanol, tissue etc.), </a:t>
            </a:r>
            <a:r>
              <a:rPr lang="en-CA" dirty="0" err="1"/>
              <a:t>FossilSpecimen</a:t>
            </a:r>
            <a:r>
              <a:rPr lang="en-CA" dirty="0"/>
              <a:t> (fossil, which allows OBIS to make the distinction between the date of collection and the time period the specimen was assumed alive) or </a:t>
            </a:r>
            <a:r>
              <a:rPr lang="en-CA" dirty="0" err="1"/>
              <a:t>LivingSpecimen</a:t>
            </a:r>
            <a:r>
              <a:rPr lang="en-CA" dirty="0"/>
              <a:t> (an intentionally kept/cultivated living specimen e.g. in an aquarium or culture collection). In case no specimen is deposited, the basis of record is either </a:t>
            </a:r>
            <a:r>
              <a:rPr lang="en-CA" dirty="0" err="1"/>
              <a:t>HumanObservation</a:t>
            </a:r>
            <a:r>
              <a:rPr lang="en-CA" dirty="0"/>
              <a:t> (</a:t>
            </a:r>
            <a:r>
              <a:rPr lang="en-CA" dirty="0" err="1"/>
              <a:t>e.g</a:t>
            </a:r>
            <a:r>
              <a:rPr lang="en-CA" dirty="0"/>
              <a:t> bird sighting, benthic sample but specimens were discarded after counting), or </a:t>
            </a:r>
            <a:r>
              <a:rPr lang="en-CA" dirty="0" err="1"/>
              <a:t>MachineObservation</a:t>
            </a:r>
            <a:r>
              <a:rPr lang="en-CA" dirty="0"/>
              <a:t> (e.g. for occurrences based on automated sensors such as DNA sequencers, image recognition </a:t>
            </a:r>
            <a:r>
              <a:rPr lang="en-CA" dirty="0" err="1"/>
              <a:t>etc</a:t>
            </a:r>
            <a:r>
              <a:rPr lang="en-CA" dirty="0"/>
              <a:t>).</a:t>
            </a:r>
          </a:p>
          <a:p>
            <a:pPr marL="158750" indent="0">
              <a:buNone/>
            </a:pPr>
            <a:r>
              <a:rPr lang="en-CA" dirty="0"/>
              <a:t>When the </a:t>
            </a:r>
            <a:r>
              <a:rPr lang="en-CA" dirty="0" err="1"/>
              <a:t>basisOfRecord</a:t>
            </a:r>
            <a:r>
              <a:rPr lang="en-CA" dirty="0"/>
              <a:t> is a </a:t>
            </a:r>
            <a:r>
              <a:rPr lang="en-CA" i="1" dirty="0" err="1"/>
              <a:t>preservedSpecimen</a:t>
            </a:r>
            <a:r>
              <a:rPr lang="en-CA" dirty="0"/>
              <a:t>, </a:t>
            </a:r>
            <a:r>
              <a:rPr lang="en-CA" i="1" dirty="0" err="1"/>
              <a:t>LivingSpecimen</a:t>
            </a:r>
            <a:r>
              <a:rPr lang="en-CA" dirty="0"/>
              <a:t> or </a:t>
            </a:r>
            <a:r>
              <a:rPr lang="en-CA" i="1" dirty="0" err="1"/>
              <a:t>FossilSpecimen</a:t>
            </a:r>
            <a:r>
              <a:rPr lang="en-CA" dirty="0"/>
              <a:t> please also add the </a:t>
            </a:r>
            <a:r>
              <a:rPr lang="en-CA" dirty="0" err="1"/>
              <a:t>institutionCode</a:t>
            </a:r>
            <a:r>
              <a:rPr lang="en-CA" dirty="0"/>
              <a:t>, </a:t>
            </a:r>
            <a:r>
              <a:rPr lang="en-CA" dirty="0" err="1"/>
              <a:t>collectionCode</a:t>
            </a:r>
            <a:r>
              <a:rPr lang="en-CA" dirty="0"/>
              <a:t> and </a:t>
            </a:r>
            <a:r>
              <a:rPr lang="en-CA" dirty="0" err="1"/>
              <a:t>catalogNumber</a:t>
            </a:r>
            <a:r>
              <a:rPr lang="en-CA" dirty="0"/>
              <a:t>, which will enable people to visit the collection and re-examine the material. Sometimes, for example in case of living specimens, a dataset can contain records pointing to the origin, the in-situ sampling position as well as a record referring to the ex-situ collection. In this case please add the event type information in type (see </a:t>
            </a:r>
            <a:r>
              <a:rPr lang="en-CA" dirty="0">
                <a:hlinkClick r:id="rId3"/>
              </a:rPr>
              <a:t>OBIS manual: event</a:t>
            </a:r>
            <a:r>
              <a:rPr lang="en-CA" dirty="0"/>
              <a:t>.)</a:t>
            </a:r>
          </a:p>
          <a:p>
            <a:pPr marL="0" lvl="0" indent="0" algn="l" rtl="0">
              <a:spcBef>
                <a:spcPts val="0"/>
              </a:spcBef>
              <a:spcAft>
                <a:spcPts val="0"/>
              </a:spcAft>
              <a:buNone/>
            </a:pPr>
            <a:endParaRPr dirty="0"/>
          </a:p>
        </p:txBody>
      </p:sp>
      <p:sp>
        <p:nvSpPr>
          <p:cNvPr id="172" name="Google Shape;172;g7c9ce2894b_0_1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institutionCode</a:t>
            </a:r>
            <a:r>
              <a:rPr lang="en-CA" dirty="0"/>
              <a:t> identifies the custodian institute (often by acronym), </a:t>
            </a:r>
            <a:r>
              <a:rPr lang="en-CA" dirty="0" err="1"/>
              <a:t>collectionCode</a:t>
            </a:r>
            <a:r>
              <a:rPr lang="en-CA" dirty="0"/>
              <a:t> identifies the collection or dataset within that institute. Collections cannot belong to multiple institutes, so all records within a collection should have the same </a:t>
            </a:r>
            <a:r>
              <a:rPr lang="en-CA" dirty="0" err="1"/>
              <a:t>institutionCode</a:t>
            </a:r>
            <a:r>
              <a:rPr lang="en-CA" dirty="0"/>
              <a:t>. The </a:t>
            </a:r>
            <a:r>
              <a:rPr lang="en-CA" dirty="0" err="1"/>
              <a:t>catalogNumber</a:t>
            </a:r>
            <a:r>
              <a:rPr lang="en-CA" dirty="0"/>
              <a:t> is an identifier for the record within the dataset or collection.</a:t>
            </a:r>
          </a:p>
          <a:p>
            <a:pPr marL="158750" indent="0">
              <a:buNone/>
            </a:pPr>
            <a:r>
              <a:rPr lang="en-CA" dirty="0" err="1"/>
              <a:t>bibliographicCitation</a:t>
            </a:r>
            <a:r>
              <a:rPr lang="en-CA" dirty="0"/>
              <a:t> allows for providing different citations on record level, while a single citation for the entire dataset can be provided in the metadata. modified is the most recent date-time on which the resource was changed. It is required to use the ISO 8601:2004(E) standard.</a:t>
            </a:r>
          </a:p>
          <a:p>
            <a:pPr marL="158750" indent="0">
              <a:buNone/>
            </a:pPr>
            <a:r>
              <a:rPr lang="en-CA" dirty="0" err="1"/>
              <a:t>dataGeneralizations</a:t>
            </a:r>
            <a:r>
              <a:rPr lang="en-CA" dirty="0"/>
              <a:t> refers to actions taken to make the shared data less specific or complete than in its original form. Suggests that alternative data of higher quality may be available on request. This can be the case for occurrences of vulnerable or endangered species and their positions are generalized.</a:t>
            </a:r>
          </a:p>
          <a:p>
            <a:endParaRPr lang="en-CA" dirty="0"/>
          </a:p>
          <a:p>
            <a:pPr marL="0" lvl="0" indent="0" algn="l" rtl="0">
              <a:spcBef>
                <a:spcPts val="0"/>
              </a:spcBef>
              <a:spcAft>
                <a:spcPts val="0"/>
              </a:spcAft>
              <a:buNone/>
            </a:pP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73247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dpi="0" rotWithShape="1">
          <a:blip r:embed="rId2">
            <a:alphaModFix/>
          </a:blip>
          <a:srcRect/>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dpi="0" rotWithShape="1">
          <a:blip r:embed="rId2">
            <a:alphaModFix/>
          </a:blip>
          <a:srcRect/>
          <a:stretch>
            <a:fillRect/>
          </a:stretch>
        </a:blipFill>
        <a:effectLst/>
      </p:bgPr>
    </p:bg>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dpi="0" rotWithShape="1">
          <a:blip r:embed="rId2">
            <a:alphaModFix/>
          </a:blip>
          <a:srcRect/>
          <a:stretch>
            <a:fillRect/>
          </a:stretch>
        </a:blipFill>
        <a:effectLst/>
      </p:bgPr>
    </p:bg>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blipFill dpi="0" rotWithShape="1">
          <a:blip r:embed="rId2">
            <a:alphaModFix/>
          </a:blip>
          <a:srcRect/>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628650" y="1369219"/>
            <a:ext cx="7886700" cy="32634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53" name="Google Shape;53;p13"/>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4" name="Google Shape;54;p13"/>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p13"/>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dpi="0" rotWithShape="1">
          <a:blip r:embed="rId2">
            <a:alphaModFix/>
          </a:blip>
          <a:srcRect/>
          <a:stretch>
            <a:fillRect/>
          </a:stretch>
        </a:blip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dpi="0" rotWithShape="1">
          <a:blip r:embed="rId2">
            <a:alphaModFix/>
          </a:blip>
          <a:srcRect/>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dpi="0" rotWithShape="1">
          <a:blip r:embed="rId2">
            <a:alphaModFix/>
          </a:blip>
          <a:srcRect/>
          <a:stretch>
            <a:fillRect/>
          </a:stretch>
        </a:blipFill>
        <a:effectLst/>
      </p:bgPr>
    </p:bg>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dpi="0" rotWithShape="1">
          <a:blip r:embed="rId2">
            <a:alphaModFix/>
          </a:blip>
          <a:srcRect/>
          <a:stretch>
            <a:fillRect/>
          </a:stretch>
        </a:blipFill>
        <a:effectLst/>
      </p:bgPr>
    </p:bg>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dpi="0" rotWithShape="1">
          <a:blip r:embed="rId2">
            <a:alphaModFix/>
          </a:blip>
          <a:srcRect/>
          <a:stretch>
            <a:fillRect/>
          </a:stretch>
        </a:blipFill>
        <a:effectLst/>
      </p:bgPr>
    </p:bg>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dpi="0" rotWithShape="1">
          <a:blip r:embed="rId2">
            <a:alphaModFix/>
          </a:blip>
          <a:srcRect/>
          <a:stretch>
            <a:fillRect/>
          </a:stretch>
        </a:blipFill>
        <a:effectLst/>
      </p:bgPr>
    </p:bg>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dpi="0" rotWithShape="1">
          <a:blip r:embed="rId2">
            <a:alphaModFix/>
          </a:blip>
          <a:srcRect/>
          <a:stretch>
            <a:fillRect/>
          </a:stretch>
        </a:blipFill>
        <a:effectLst/>
      </p:bgPr>
    </p:bg>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dpi="0" rotWithShape="1">
          <a:blip r:embed="rId2">
            <a:alphaModFix/>
          </a:blip>
          <a:srcRect/>
          <a:stretch>
            <a:fillRect/>
          </a:stretch>
        </a:blip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4">
            <a:alphaModFix/>
          </a:blip>
          <a:srcRect/>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marineregions.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ISO_8601"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3.tiff"/><Relationship Id="rId5" Type="http://schemas.openxmlformats.org/officeDocument/2006/relationships/hyperlink" Target="http://rs.gbif.org/" TargetMode="External"/><Relationship Id="rId4" Type="http://schemas.openxmlformats.org/officeDocument/2006/relationships/hyperlink" Target="http://rs.tdwg.org/dwc/terms" TargetMode="External"/></Relationships>
</file>

<file path=ppt/slides/_rels/slide2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rs.tdwg.org/dwc/terms" TargetMode="External"/><Relationship Id="rId7" Type="http://schemas.openxmlformats.org/officeDocument/2006/relationships/hyperlink" Target="http://iobis.org/maptool/"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hyperlink" Target="https://github.com/tdwg/dwc" TargetMode="External"/><Relationship Id="rId5" Type="http://schemas.openxmlformats.org/officeDocument/2006/relationships/hyperlink" Target="http://Gihttps:/github.com/tdwg/dwc" TargetMode="External"/><Relationship Id="rId4" Type="http://schemas.openxmlformats.org/officeDocument/2006/relationships/hyperlink" Target="http://www.marineregions.org/"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hyperlink" Target="https://www.epsg-registry.org/" TargetMode="External"/><Relationship Id="rId4" Type="http://schemas.openxmlformats.org/officeDocument/2006/relationships/hyperlink" Target="https://en.wikipedia.org/wiki/ISO_860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hyperlink" Target="https://www.epsg-registry.org/" TargetMode="External"/><Relationship Id="rId5" Type="http://schemas.openxmlformats.org/officeDocument/2006/relationships/hyperlink" Target="https://en.wikipedia.org/wiki/ISO_8601"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www.marinespecies.org/"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u="sng" dirty="0">
                <a:latin typeface="Calibri" panose="020F0502020204030204" pitchFamily="34" charset="0"/>
                <a:cs typeface="Calibri" panose="020F0502020204030204" pitchFamily="34" charset="0"/>
              </a:rPr>
              <a:t>TEST</a:t>
            </a:r>
            <a:br>
              <a:rPr lang="en" dirty="0"/>
            </a:br>
            <a:r>
              <a:rPr lang="en" dirty="0"/>
              <a:t>Darwin Core </a:t>
            </a:r>
            <a:endParaRPr dirty="0"/>
          </a:p>
        </p:txBody>
      </p:sp>
      <p:sp>
        <p:nvSpPr>
          <p:cNvPr id="61" name="Google Shape;61;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Terms and Record Types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5"/>
          <p:cNvSpPr txBox="1"/>
          <p:nvPr/>
        </p:nvSpPr>
        <p:spPr>
          <a:xfrm>
            <a:off x="423857" y="919263"/>
            <a:ext cx="7193700" cy="38088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Terms</a:t>
            </a:r>
            <a:endParaRPr dirty="0"/>
          </a:p>
          <a:p>
            <a:pPr marL="457200" marR="0" lvl="0" indent="-317500" algn="l" rtl="0">
              <a:lnSpc>
                <a:spcPct val="150000"/>
              </a:lnSpc>
              <a:spcBef>
                <a:spcPts val="0"/>
              </a:spcBef>
              <a:spcAft>
                <a:spcPts val="0"/>
              </a:spcAft>
              <a:buClr>
                <a:schemeClr val="dk1"/>
              </a:buClr>
              <a:buSzPts val="1400"/>
              <a:buFont typeface="Calibri"/>
              <a:buChar char="●"/>
            </a:pPr>
            <a:r>
              <a:rPr lang="en" b="1" i="0" u="none" strike="noStrike" cap="none" dirty="0">
                <a:solidFill>
                  <a:schemeClr val="dk1"/>
                </a:solidFill>
              </a:rPr>
              <a:t>decimalLongitude</a:t>
            </a:r>
            <a:r>
              <a:rPr lang="en" i="0" u="none" strike="noStrike" cap="none" dirty="0">
                <a:solidFill>
                  <a:schemeClr val="dk1"/>
                </a:solidFill>
              </a:rPr>
              <a:t>, </a:t>
            </a:r>
            <a:r>
              <a:rPr lang="en" b="1" i="0" u="none" strike="noStrike" cap="none" dirty="0">
                <a:solidFill>
                  <a:schemeClr val="dk1"/>
                </a:solidFill>
              </a:rPr>
              <a:t>decimalLatitude</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coordinateUncertaintyInMeters</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geodeticDatum</a:t>
            </a:r>
            <a:endParaRPr i="0" u="none" strike="noStrike" cap="none" dirty="0">
              <a:solidFill>
                <a:schemeClr val="dk1"/>
              </a:solidFill>
            </a:endParaRPr>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OBIS recommended practice: EPSG:4326</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footprintWKT</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continent, waterBody, islandGroup, island, country, municipality, ...</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locality</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most specific location description</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locationID</a:t>
            </a:r>
            <a:endParaRPr i="0" u="none" strike="noStrike" cap="none" dirty="0">
              <a:solidFill>
                <a:schemeClr val="dk1"/>
              </a:solidFill>
            </a:endParaRPr>
          </a:p>
          <a:p>
            <a:pPr marL="914400" marR="0" lvl="1" indent="-317500" algn="l" rtl="0">
              <a:lnSpc>
                <a:spcPct val="150000"/>
              </a:lnSpc>
              <a:spcBef>
                <a:spcPts val="0"/>
              </a:spcBef>
              <a:spcAft>
                <a:spcPts val="0"/>
              </a:spcAft>
              <a:buSzPts val="1400"/>
              <a:buChar char="○"/>
            </a:pPr>
            <a:r>
              <a:rPr lang="en" i="0" u="none" strike="noStrike" cap="none" dirty="0">
                <a:solidFill>
                  <a:schemeClr val="dk1"/>
                </a:solidFill>
              </a:rPr>
              <a:t>for example MRGID from </a:t>
            </a:r>
            <a:r>
              <a:rPr lang="en" i="0" u="sng" strike="noStrike" cap="none" dirty="0">
                <a:solidFill>
                  <a:schemeClr val="hlink"/>
                </a:solidFill>
                <a:hlinkClick r:id="rId3"/>
              </a:rPr>
              <a:t>http://www.marineregions.org</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Font typeface="Calibri"/>
              <a:buChar char="●"/>
            </a:pPr>
            <a:r>
              <a:rPr lang="en" b="1" i="0" u="none" strike="noStrike" cap="none" dirty="0">
                <a:solidFill>
                  <a:schemeClr val="dk1"/>
                </a:solidFill>
              </a:rPr>
              <a:t>minimumDepthInMeters</a:t>
            </a:r>
            <a:r>
              <a:rPr lang="en" i="0" u="none" strike="noStrike" cap="none" dirty="0">
                <a:solidFill>
                  <a:schemeClr val="dk1"/>
                </a:solidFill>
              </a:rPr>
              <a:t>, </a:t>
            </a:r>
            <a:r>
              <a:rPr lang="en" b="1" i="0" u="none" strike="noStrike" cap="none" dirty="0">
                <a:solidFill>
                  <a:schemeClr val="dk1"/>
                </a:solidFill>
              </a:rPr>
              <a:t>maximumDepthInMeters</a:t>
            </a:r>
            <a:endParaRPr b="1" i="0" u="none" strike="noStrike" cap="none" dirty="0">
              <a:solidFill>
                <a:schemeClr val="dk1"/>
              </a:solidFill>
            </a:endParaRPr>
          </a:p>
        </p:txBody>
      </p:sp>
      <p:sp>
        <p:nvSpPr>
          <p:cNvPr id="187" name="Google Shape;187;p25"/>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Location</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E056A004-863D-4B94-BCDB-61A7B68DAA6C}"/>
              </a:ext>
            </a:extLst>
          </p:cNvPr>
          <p:cNvPicPr preferRelativeResize="0"/>
          <p:nvPr/>
        </p:nvPicPr>
        <p:blipFill rotWithShape="1">
          <a:blip r:embed="rId4">
            <a:alphaModFix/>
          </a:blip>
          <a:srcRect/>
          <a:stretch/>
        </p:blipFill>
        <p:spPr>
          <a:xfrm>
            <a:off x="8630700" y="4871499"/>
            <a:ext cx="403200" cy="25280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6"/>
          <p:cNvSpPr txBox="1"/>
          <p:nvPr/>
        </p:nvSpPr>
        <p:spPr>
          <a:xfrm>
            <a:off x="671400" y="1179443"/>
            <a:ext cx="8160900" cy="3681021"/>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i="0" u="none" strike="noStrike" cap="none" dirty="0">
                <a:solidFill>
                  <a:schemeClr val="dk1"/>
                </a:solidFill>
              </a:rPr>
              <a:t>Possible issues with coordinates</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S and W coordinates missing minus sign</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Latitudes and Longitudes are switched</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Not in decimal degrees</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-150.244.444.444.444</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34.5673°</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14°35’26’’N</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Values outside EPSG:4326 bounds (Lon: -180 to 180 and Lat: -90 to 90)</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-551.675</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Number format (dot as comma separator)</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-54,3212</a:t>
            </a:r>
            <a:endParaRPr dirty="0"/>
          </a:p>
        </p:txBody>
      </p:sp>
      <p:graphicFrame>
        <p:nvGraphicFramePr>
          <p:cNvPr id="193" name="Google Shape;193;p26"/>
          <p:cNvGraphicFramePr/>
          <p:nvPr>
            <p:extLst>
              <p:ext uri="{D42A27DB-BD31-4B8C-83A1-F6EECF244321}">
                <p14:modId xmlns:p14="http://schemas.microsoft.com/office/powerpoint/2010/main" val="3852418317"/>
              </p:ext>
            </p:extLst>
          </p:nvPr>
        </p:nvGraphicFramePr>
        <p:xfrm>
          <a:off x="2193364" y="343643"/>
          <a:ext cx="6096000" cy="835800"/>
        </p:xfrm>
        <a:graphic>
          <a:graphicData uri="http://schemas.openxmlformats.org/drawingml/2006/table">
            <a:tbl>
              <a:tblPr>
                <a:noFill/>
                <a:tableStyleId>{8622E880-09F7-4256-AF0F-A318D1B736D7}</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278600">
                <a:tc>
                  <a:txBody>
                    <a:bodyPr/>
                    <a:lstStyle/>
                    <a:p>
                      <a:pPr marL="0" marR="0" lvl="0" indent="0" algn="l" rtl="0">
                        <a:lnSpc>
                          <a:spcPct val="100000"/>
                        </a:lnSpc>
                        <a:spcBef>
                          <a:spcPts val="0"/>
                        </a:spcBef>
                        <a:spcAft>
                          <a:spcPts val="0"/>
                        </a:spcAft>
                        <a:buClr>
                          <a:srgbClr val="FFFFFF"/>
                        </a:buClr>
                        <a:buSzPts val="1100"/>
                        <a:buFont typeface="Calibri"/>
                        <a:buNone/>
                      </a:pPr>
                      <a:r>
                        <a:rPr lang="en" sz="1100" b="1" i="0" u="none" strike="noStrike" cap="none">
                          <a:solidFill>
                            <a:srgbClr val="FFFFFF"/>
                          </a:solidFill>
                          <a:latin typeface="Calibri"/>
                          <a:ea typeface="Calibri"/>
                          <a:cs typeface="Calibri"/>
                          <a:sym typeface="Calibri"/>
                        </a:rPr>
                        <a:t>Before conversion to decimals</a:t>
                      </a:r>
                      <a:endParaRPr sz="1100" b="1" i="0" u="none" strike="noStrike" cap="none">
                        <a:solidFill>
                          <a:srgbClr val="FFFFFF"/>
                        </a:solidFill>
                        <a:latin typeface="Calibri"/>
                        <a:ea typeface="Calibri"/>
                        <a:cs typeface="Calibri"/>
                        <a:sym typeface="Calibri"/>
                      </a:endParaRPr>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2"/>
                    </a:solidFill>
                  </a:tcPr>
                </a:tc>
                <a:tc>
                  <a:txBody>
                    <a:bodyPr/>
                    <a:lstStyle/>
                    <a:p>
                      <a:pPr marL="0" marR="0" lvl="0" indent="0" algn="l" rtl="0">
                        <a:lnSpc>
                          <a:spcPct val="100000"/>
                        </a:lnSpc>
                        <a:spcBef>
                          <a:spcPts val="0"/>
                        </a:spcBef>
                        <a:spcAft>
                          <a:spcPts val="0"/>
                        </a:spcAft>
                        <a:buClr>
                          <a:srgbClr val="FFFFFF"/>
                        </a:buClr>
                        <a:buSzPts val="1100"/>
                        <a:buFont typeface="Calibri"/>
                        <a:buNone/>
                      </a:pPr>
                      <a:r>
                        <a:rPr lang="en" sz="1100" b="1" i="0" u="none" strike="noStrike" cap="none">
                          <a:solidFill>
                            <a:srgbClr val="FFFFFF"/>
                          </a:solidFill>
                          <a:latin typeface="Calibri"/>
                          <a:ea typeface="Calibri"/>
                          <a:cs typeface="Calibri"/>
                          <a:sym typeface="Calibri"/>
                        </a:rPr>
                        <a:t>In decimal format</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278600">
                <a:tc>
                  <a:txBody>
                    <a:bodyPr/>
                    <a:lstStyle/>
                    <a:p>
                      <a:pPr marL="0" marR="0" lvl="0" indent="0" algn="l" rtl="0">
                        <a:lnSpc>
                          <a:spcPct val="100000"/>
                        </a:lnSpc>
                        <a:spcBef>
                          <a:spcPts val="0"/>
                        </a:spcBef>
                        <a:spcAft>
                          <a:spcPts val="0"/>
                        </a:spcAft>
                        <a:buClr>
                          <a:schemeClr val="dk1"/>
                        </a:buClr>
                        <a:buSzPts val="1100"/>
                        <a:buFont typeface="Calibri"/>
                        <a:buNone/>
                      </a:pPr>
                      <a:r>
                        <a:rPr lang="en" sz="1100" b="0" i="0" u="none" strike="noStrike" cap="none">
                          <a:solidFill>
                            <a:schemeClr val="dk1"/>
                          </a:solidFill>
                          <a:latin typeface="Calibri"/>
                          <a:ea typeface="Calibri"/>
                          <a:cs typeface="Calibri"/>
                          <a:sym typeface="Calibri"/>
                        </a:rPr>
                        <a:t>18°30’25’’N – 5°15’E</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0D8E8"/>
                    </a:solidFill>
                  </a:tcPr>
                </a:tc>
                <a:tc>
                  <a:txBody>
                    <a:bodyPr/>
                    <a:lstStyle/>
                    <a:p>
                      <a:pPr marL="0" marR="0" lvl="0" indent="0" algn="l" rtl="0">
                        <a:lnSpc>
                          <a:spcPct val="100000"/>
                        </a:lnSpc>
                        <a:spcBef>
                          <a:spcPts val="0"/>
                        </a:spcBef>
                        <a:spcAft>
                          <a:spcPts val="0"/>
                        </a:spcAft>
                        <a:buClr>
                          <a:schemeClr val="dk1"/>
                        </a:buClr>
                        <a:buSzPts val="1100"/>
                        <a:buFont typeface="Calibri"/>
                        <a:buNone/>
                      </a:pPr>
                      <a:r>
                        <a:rPr lang="en" sz="1100" b="0" i="0" u="none" strike="noStrike" cap="none">
                          <a:solidFill>
                            <a:schemeClr val="dk1"/>
                          </a:solidFill>
                          <a:latin typeface="Calibri"/>
                          <a:ea typeface="Calibri"/>
                          <a:cs typeface="Calibri"/>
                          <a:sym typeface="Calibri"/>
                        </a:rPr>
                        <a:t>18.51;  5.25</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0D8E8"/>
                    </a:solidFill>
                  </a:tcPr>
                </a:tc>
                <a:extLst>
                  <a:ext uri="{0D108BD9-81ED-4DB2-BD59-A6C34878D82A}">
                    <a16:rowId xmlns:a16="http://schemas.microsoft.com/office/drawing/2014/main" val="10001"/>
                  </a:ext>
                </a:extLst>
              </a:tr>
              <a:tr h="278600">
                <a:tc>
                  <a:txBody>
                    <a:bodyPr/>
                    <a:lstStyle/>
                    <a:p>
                      <a:pPr marL="0" marR="0" lvl="0" indent="0" algn="l" rtl="0">
                        <a:lnSpc>
                          <a:spcPct val="100000"/>
                        </a:lnSpc>
                        <a:spcBef>
                          <a:spcPts val="0"/>
                        </a:spcBef>
                        <a:spcAft>
                          <a:spcPts val="0"/>
                        </a:spcAft>
                        <a:buClr>
                          <a:srgbClr val="000000"/>
                        </a:buClr>
                        <a:buSzPts val="1100"/>
                        <a:buFont typeface="Calibri"/>
                        <a:buNone/>
                      </a:pPr>
                      <a:r>
                        <a:rPr lang="en" sz="1100" b="0" i="0" u="none" strike="noStrike" cap="none">
                          <a:solidFill>
                            <a:srgbClr val="000000"/>
                          </a:solidFill>
                          <a:latin typeface="Calibri"/>
                          <a:ea typeface="Calibri"/>
                          <a:cs typeface="Calibri"/>
                          <a:sym typeface="Calibri"/>
                        </a:rPr>
                        <a:t>54,23N – 16,5S</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9EDF4"/>
                    </a:solidFill>
                  </a:tcPr>
                </a:tc>
                <a:tc>
                  <a:txBody>
                    <a:bodyPr/>
                    <a:lstStyle/>
                    <a:p>
                      <a:pPr marL="0" marR="0" lvl="0" indent="0" algn="l" rtl="0">
                        <a:lnSpc>
                          <a:spcPct val="100000"/>
                        </a:lnSpc>
                        <a:spcBef>
                          <a:spcPts val="0"/>
                        </a:spcBef>
                        <a:spcAft>
                          <a:spcPts val="0"/>
                        </a:spcAft>
                        <a:buClr>
                          <a:srgbClr val="000000"/>
                        </a:buClr>
                        <a:buSzPts val="1100"/>
                        <a:buFont typeface="Calibri"/>
                        <a:buNone/>
                      </a:pPr>
                      <a:r>
                        <a:rPr lang="en" sz="1100" b="0" i="0" u="none" strike="noStrike" cap="none" dirty="0">
                          <a:solidFill>
                            <a:srgbClr val="000000"/>
                          </a:solidFill>
                          <a:latin typeface="Calibri"/>
                          <a:ea typeface="Calibri"/>
                          <a:cs typeface="Calibri"/>
                          <a:sym typeface="Calibri"/>
                        </a:rPr>
                        <a:t>54.23  ;  -16.5</a:t>
                      </a:r>
                      <a:endParaRPr sz="1100" dirty="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9EDF4"/>
                    </a:solidFill>
                  </a:tcPr>
                </a:tc>
                <a:extLst>
                  <a:ext uri="{0D108BD9-81ED-4DB2-BD59-A6C34878D82A}">
                    <a16:rowId xmlns:a16="http://schemas.microsoft.com/office/drawing/2014/main" val="10002"/>
                  </a:ext>
                </a:extLst>
              </a:tr>
            </a:tbl>
          </a:graphicData>
        </a:graphic>
      </p:graphicFrame>
      <p:sp>
        <p:nvSpPr>
          <p:cNvPr id="194" name="Google Shape;194;p26"/>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Location</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1767F68E-5717-45CB-BB5A-5A5C97FB6DB6}"/>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00" name="Google Shape;200;p27"/>
          <p:cNvSpPr txBox="1"/>
          <p:nvPr/>
        </p:nvSpPr>
        <p:spPr>
          <a:xfrm>
            <a:off x="423857" y="909088"/>
            <a:ext cx="27039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footprintWKT: transects</a:t>
            </a:r>
            <a:endParaRPr b="1" dirty="0">
              <a:solidFill>
                <a:schemeClr val="dk1"/>
              </a:solidFill>
            </a:endParaRPr>
          </a:p>
        </p:txBody>
      </p:sp>
      <p:pic>
        <p:nvPicPr>
          <p:cNvPr id="201" name="Google Shape;201;p27"/>
          <p:cNvPicPr preferRelativeResize="0"/>
          <p:nvPr/>
        </p:nvPicPr>
        <p:blipFill rotWithShape="1">
          <a:blip r:embed="rId3">
            <a:alphaModFix/>
          </a:blip>
          <a:srcRect/>
          <a:stretch/>
        </p:blipFill>
        <p:spPr>
          <a:xfrm>
            <a:off x="5484234" y="-1"/>
            <a:ext cx="2744825" cy="1823936"/>
          </a:xfrm>
          <a:prstGeom prst="rect">
            <a:avLst/>
          </a:prstGeom>
          <a:noFill/>
          <a:ln>
            <a:noFill/>
          </a:ln>
        </p:spPr>
      </p:pic>
      <p:pic>
        <p:nvPicPr>
          <p:cNvPr id="202" name="Google Shape;202;p27"/>
          <p:cNvPicPr preferRelativeResize="0"/>
          <p:nvPr/>
        </p:nvPicPr>
        <p:blipFill rotWithShape="1">
          <a:blip r:embed="rId4">
            <a:alphaModFix/>
          </a:blip>
          <a:srcRect/>
          <a:stretch/>
        </p:blipFill>
        <p:spPr>
          <a:xfrm>
            <a:off x="5484234" y="3313617"/>
            <a:ext cx="2744824" cy="1829882"/>
          </a:xfrm>
          <a:prstGeom prst="rect">
            <a:avLst/>
          </a:prstGeom>
          <a:noFill/>
          <a:ln>
            <a:noFill/>
          </a:ln>
        </p:spPr>
      </p:pic>
      <p:pic>
        <p:nvPicPr>
          <p:cNvPr id="203" name="Google Shape;203;p27"/>
          <p:cNvPicPr preferRelativeResize="0"/>
          <p:nvPr/>
        </p:nvPicPr>
        <p:blipFill rotWithShape="1">
          <a:blip r:embed="rId5">
            <a:alphaModFix/>
          </a:blip>
          <a:srcRect/>
          <a:stretch/>
        </p:blipFill>
        <p:spPr>
          <a:xfrm>
            <a:off x="5484234" y="1823935"/>
            <a:ext cx="2744822" cy="1543963"/>
          </a:xfrm>
          <a:prstGeom prst="rect">
            <a:avLst/>
          </a:prstGeom>
          <a:noFill/>
          <a:ln>
            <a:noFill/>
          </a:ln>
        </p:spPr>
      </p:pic>
      <p:sp>
        <p:nvSpPr>
          <p:cNvPr id="204" name="Google Shape;204;p27"/>
          <p:cNvSpPr txBox="1"/>
          <p:nvPr/>
        </p:nvSpPr>
        <p:spPr>
          <a:xfrm>
            <a:off x="423857" y="1404330"/>
            <a:ext cx="4659600" cy="1326300"/>
          </a:xfrm>
          <a:prstGeom prst="rect">
            <a:avLst/>
          </a:prstGeom>
          <a:solidFill>
            <a:srgbClr val="002240"/>
          </a:solidFill>
          <a:ln>
            <a:noFill/>
          </a:ln>
        </p:spPr>
        <p:txBody>
          <a:bodyPr spcFirstLastPara="1" wrap="square" lIns="180000" tIns="144000" rIns="180000" bIns="144000" anchor="t" anchorCtr="0">
            <a:noAutofit/>
          </a:bodyPr>
          <a:lstStyle/>
          <a:p>
            <a:pPr marL="0" marR="0" lvl="0" indent="0" algn="l" rtl="0">
              <a:spcBef>
                <a:spcPts val="0"/>
              </a:spcBef>
              <a:spcAft>
                <a:spcPts val="0"/>
              </a:spcAft>
              <a:buNone/>
            </a:pPr>
            <a:r>
              <a:rPr lang="en" sz="1600">
                <a:solidFill>
                  <a:schemeClr val="lt1"/>
                </a:solidFill>
                <a:latin typeface="Courier"/>
                <a:ea typeface="Courier"/>
                <a:cs typeface="Courier"/>
                <a:sym typeface="Courier"/>
              </a:rPr>
              <a:t>LINESTRING (2.80151 51.28597, 2.61749 51.53950)</a:t>
            </a:r>
            <a:endParaRPr/>
          </a:p>
          <a:p>
            <a:pPr marL="0" marR="0" lvl="0" indent="0" algn="l" rtl="0">
              <a:spcBef>
                <a:spcPts val="0"/>
              </a:spcBef>
              <a:spcAft>
                <a:spcPts val="0"/>
              </a:spcAft>
              <a:buNone/>
            </a:pPr>
            <a:endParaRPr sz="1600">
              <a:solidFill>
                <a:schemeClr val="lt1"/>
              </a:solidFill>
              <a:latin typeface="Courier"/>
              <a:ea typeface="Courier"/>
              <a:cs typeface="Courier"/>
              <a:sym typeface="Courier"/>
            </a:endParaRPr>
          </a:p>
          <a:p>
            <a:pPr marL="0" marR="0" lvl="0" indent="0" algn="l" rtl="0">
              <a:spcBef>
                <a:spcPts val="0"/>
              </a:spcBef>
              <a:spcAft>
                <a:spcPts val="0"/>
              </a:spcAft>
              <a:buNone/>
            </a:pPr>
            <a:r>
              <a:rPr lang="en" sz="1600">
                <a:solidFill>
                  <a:schemeClr val="lt1"/>
                </a:solidFill>
                <a:latin typeface="Courier"/>
                <a:ea typeface="Courier"/>
                <a:cs typeface="Courier"/>
                <a:sym typeface="Courier"/>
              </a:rPr>
              <a:t>LINESTRING (2.64496 51.22237, 2.41699 51.26879, 2.50214 51.39749, 2.30988 51.43175)</a:t>
            </a:r>
            <a:endParaRPr sz="1600">
              <a:solidFill>
                <a:schemeClr val="lt1"/>
              </a:solidFill>
              <a:latin typeface="Courier"/>
              <a:ea typeface="Courier"/>
              <a:cs typeface="Courier"/>
              <a:sym typeface="Courier"/>
            </a:endParaRPr>
          </a:p>
        </p:txBody>
      </p:sp>
      <p:pic>
        <p:nvPicPr>
          <p:cNvPr id="205" name="Google Shape;205;p27"/>
          <p:cNvPicPr preferRelativeResize="0"/>
          <p:nvPr/>
        </p:nvPicPr>
        <p:blipFill rotWithShape="1">
          <a:blip r:embed="rId6">
            <a:alphaModFix/>
          </a:blip>
          <a:srcRect/>
          <a:stretch/>
        </p:blipFill>
        <p:spPr>
          <a:xfrm>
            <a:off x="423857" y="2828730"/>
            <a:ext cx="3494662" cy="2167510"/>
          </a:xfrm>
          <a:prstGeom prst="rect">
            <a:avLst/>
          </a:prstGeom>
          <a:noFill/>
          <a:ln>
            <a:noFill/>
          </a:ln>
        </p:spPr>
      </p:pic>
      <p:sp>
        <p:nvSpPr>
          <p:cNvPr id="206" name="Google Shape;206;p27"/>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Location</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41C744F9-A656-44C0-AE11-32949CBCE060}"/>
              </a:ext>
            </a:extLst>
          </p:cNvPr>
          <p:cNvPicPr preferRelativeResize="0"/>
          <p:nvPr/>
        </p:nvPicPr>
        <p:blipFill rotWithShape="1">
          <a:blip r:embed="rId7">
            <a:alphaModFix/>
          </a:blip>
          <a:srcRect/>
          <a:stretch/>
        </p:blipFill>
        <p:spPr>
          <a:xfrm>
            <a:off x="8616800" y="4821546"/>
            <a:ext cx="403200" cy="25280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2" name="Google Shape;212;p28"/>
          <p:cNvSpPr txBox="1"/>
          <p:nvPr/>
        </p:nvSpPr>
        <p:spPr>
          <a:xfrm>
            <a:off x="423857" y="919263"/>
            <a:ext cx="26883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footprintWKT: polygons</a:t>
            </a:r>
            <a:endParaRPr b="1">
              <a:solidFill>
                <a:schemeClr val="dk1"/>
              </a:solidFill>
            </a:endParaRPr>
          </a:p>
        </p:txBody>
      </p:sp>
      <p:sp>
        <p:nvSpPr>
          <p:cNvPr id="213" name="Google Shape;213;p28"/>
          <p:cNvSpPr txBox="1"/>
          <p:nvPr/>
        </p:nvSpPr>
        <p:spPr>
          <a:xfrm>
            <a:off x="423857" y="1404330"/>
            <a:ext cx="4659600" cy="1141500"/>
          </a:xfrm>
          <a:prstGeom prst="rect">
            <a:avLst/>
          </a:prstGeom>
          <a:solidFill>
            <a:srgbClr val="002240"/>
          </a:solidFill>
          <a:ln>
            <a:noFill/>
          </a:ln>
        </p:spPr>
        <p:txBody>
          <a:bodyPr spcFirstLastPara="1" wrap="square" lIns="180000" tIns="144000" rIns="180000" bIns="144000" anchor="t" anchorCtr="0">
            <a:noAutofit/>
          </a:bodyPr>
          <a:lstStyle/>
          <a:p>
            <a:pPr marL="0" marR="0" lvl="0" indent="0" algn="l" rtl="0">
              <a:spcBef>
                <a:spcPts val="0"/>
              </a:spcBef>
              <a:spcAft>
                <a:spcPts val="0"/>
              </a:spcAft>
              <a:buNone/>
            </a:pPr>
            <a:r>
              <a:rPr lang="en" sz="1600">
                <a:solidFill>
                  <a:schemeClr val="lt1"/>
                </a:solidFill>
                <a:latin typeface="Courier"/>
                <a:ea typeface="Courier"/>
                <a:cs typeface="Courier"/>
                <a:sym typeface="Courier"/>
              </a:rPr>
              <a:t>POLYGON ((10.65674 42.77928, 10.50018 42.77121, 10.43152 42.62183, 10.75836 42.38087, 11.05225 42.48628, 10.91492 42.70262, 10.65674 42.77928))</a:t>
            </a:r>
            <a:endParaRPr sz="1600">
              <a:solidFill>
                <a:schemeClr val="lt1"/>
              </a:solidFill>
              <a:latin typeface="Courier"/>
              <a:ea typeface="Courier"/>
              <a:cs typeface="Courier"/>
              <a:sym typeface="Courier"/>
            </a:endParaRPr>
          </a:p>
        </p:txBody>
      </p:sp>
      <p:pic>
        <p:nvPicPr>
          <p:cNvPr id="214" name="Google Shape;214;p28"/>
          <p:cNvPicPr preferRelativeResize="0"/>
          <p:nvPr/>
        </p:nvPicPr>
        <p:blipFill rotWithShape="1">
          <a:blip r:embed="rId3">
            <a:alphaModFix/>
          </a:blip>
          <a:srcRect/>
          <a:stretch/>
        </p:blipFill>
        <p:spPr>
          <a:xfrm>
            <a:off x="5484235" y="-1242"/>
            <a:ext cx="2744825" cy="1829883"/>
          </a:xfrm>
          <a:prstGeom prst="rect">
            <a:avLst/>
          </a:prstGeom>
          <a:noFill/>
          <a:ln>
            <a:noFill/>
          </a:ln>
        </p:spPr>
      </p:pic>
      <p:pic>
        <p:nvPicPr>
          <p:cNvPr id="215" name="Google Shape;215;p28"/>
          <p:cNvPicPr preferRelativeResize="0"/>
          <p:nvPr/>
        </p:nvPicPr>
        <p:blipFill rotWithShape="1">
          <a:blip r:embed="rId4">
            <a:alphaModFix/>
          </a:blip>
          <a:srcRect/>
          <a:stretch/>
        </p:blipFill>
        <p:spPr>
          <a:xfrm>
            <a:off x="5484235" y="1828641"/>
            <a:ext cx="2744826" cy="2156649"/>
          </a:xfrm>
          <a:prstGeom prst="rect">
            <a:avLst/>
          </a:prstGeom>
          <a:noFill/>
          <a:ln>
            <a:noFill/>
          </a:ln>
        </p:spPr>
      </p:pic>
      <p:pic>
        <p:nvPicPr>
          <p:cNvPr id="216" name="Google Shape;216;p28"/>
          <p:cNvPicPr preferRelativeResize="0"/>
          <p:nvPr/>
        </p:nvPicPr>
        <p:blipFill rotWithShape="1">
          <a:blip r:embed="rId5">
            <a:alphaModFix/>
          </a:blip>
          <a:srcRect/>
          <a:stretch/>
        </p:blipFill>
        <p:spPr>
          <a:xfrm>
            <a:off x="5484234" y="3476234"/>
            <a:ext cx="2744824" cy="1667266"/>
          </a:xfrm>
          <a:prstGeom prst="rect">
            <a:avLst/>
          </a:prstGeom>
          <a:noFill/>
          <a:ln>
            <a:noFill/>
          </a:ln>
        </p:spPr>
      </p:pic>
      <p:pic>
        <p:nvPicPr>
          <p:cNvPr id="217" name="Google Shape;217;p28"/>
          <p:cNvPicPr preferRelativeResize="0"/>
          <p:nvPr/>
        </p:nvPicPr>
        <p:blipFill rotWithShape="1">
          <a:blip r:embed="rId6">
            <a:alphaModFix/>
          </a:blip>
          <a:srcRect/>
          <a:stretch/>
        </p:blipFill>
        <p:spPr>
          <a:xfrm>
            <a:off x="423857" y="2649963"/>
            <a:ext cx="3494661" cy="2103727"/>
          </a:xfrm>
          <a:prstGeom prst="rect">
            <a:avLst/>
          </a:prstGeom>
          <a:noFill/>
          <a:ln>
            <a:noFill/>
          </a:ln>
        </p:spPr>
      </p:pic>
      <p:sp>
        <p:nvSpPr>
          <p:cNvPr id="218" name="Google Shape;218;p28"/>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Location</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DFA873E1-5DE2-487E-9882-3842DE74AFB3}"/>
              </a:ext>
            </a:extLst>
          </p:cNvPr>
          <p:cNvPicPr preferRelativeResize="0"/>
          <p:nvPr/>
        </p:nvPicPr>
        <p:blipFill rotWithShape="1">
          <a:blip r:embed="rId7">
            <a:alphaModFix/>
          </a:blip>
          <a:srcRect/>
          <a:stretch/>
        </p:blipFill>
        <p:spPr>
          <a:xfrm>
            <a:off x="8616800" y="4821546"/>
            <a:ext cx="403200" cy="25280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p:nvPr/>
        </p:nvSpPr>
        <p:spPr>
          <a:xfrm>
            <a:off x="423857" y="919263"/>
            <a:ext cx="1817100" cy="3486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None/>
            </a:pPr>
            <a:r>
              <a:rPr lang="en" i="0" u="none" strike="noStrike" cap="none" dirty="0">
                <a:solidFill>
                  <a:schemeClr val="dk1"/>
                </a:solidFill>
              </a:rPr>
              <a:t>Examples</a:t>
            </a:r>
            <a:endParaRPr i="0" u="none" strike="noStrike" cap="none" dirty="0">
              <a:solidFill>
                <a:schemeClr val="dk1"/>
              </a:solidFill>
            </a:endParaRPr>
          </a:p>
        </p:txBody>
      </p:sp>
      <p:graphicFrame>
        <p:nvGraphicFramePr>
          <p:cNvPr id="224" name="Google Shape;224;p29"/>
          <p:cNvGraphicFramePr/>
          <p:nvPr/>
        </p:nvGraphicFramePr>
        <p:xfrm>
          <a:off x="171353" y="1438438"/>
          <a:ext cx="8803800" cy="1737370"/>
        </p:xfrm>
        <a:graphic>
          <a:graphicData uri="http://schemas.openxmlformats.org/drawingml/2006/table">
            <a:tbl>
              <a:tblPr firstRow="1" bandRow="1">
                <a:noFill/>
                <a:tableStyleId>{FBCCAC56-B731-4D4C-9E43-DC0323D2DF90}</a:tableStyleId>
              </a:tblPr>
              <a:tblGrid>
                <a:gridCol w="1192325">
                  <a:extLst>
                    <a:ext uri="{9D8B030D-6E8A-4147-A177-3AD203B41FA5}">
                      <a16:colId xmlns:a16="http://schemas.microsoft.com/office/drawing/2014/main" val="20000"/>
                    </a:ext>
                  </a:extLst>
                </a:gridCol>
                <a:gridCol w="1198575">
                  <a:extLst>
                    <a:ext uri="{9D8B030D-6E8A-4147-A177-3AD203B41FA5}">
                      <a16:colId xmlns:a16="http://schemas.microsoft.com/office/drawing/2014/main" val="20001"/>
                    </a:ext>
                  </a:extLst>
                </a:gridCol>
                <a:gridCol w="1036050">
                  <a:extLst>
                    <a:ext uri="{9D8B030D-6E8A-4147-A177-3AD203B41FA5}">
                      <a16:colId xmlns:a16="http://schemas.microsoft.com/office/drawing/2014/main" val="20002"/>
                    </a:ext>
                  </a:extLst>
                </a:gridCol>
                <a:gridCol w="985275">
                  <a:extLst>
                    <a:ext uri="{9D8B030D-6E8A-4147-A177-3AD203B41FA5}">
                      <a16:colId xmlns:a16="http://schemas.microsoft.com/office/drawing/2014/main" val="20003"/>
                    </a:ext>
                  </a:extLst>
                </a:gridCol>
                <a:gridCol w="1168100">
                  <a:extLst>
                    <a:ext uri="{9D8B030D-6E8A-4147-A177-3AD203B41FA5}">
                      <a16:colId xmlns:a16="http://schemas.microsoft.com/office/drawing/2014/main" val="20004"/>
                    </a:ext>
                  </a:extLst>
                </a:gridCol>
                <a:gridCol w="1025900">
                  <a:extLst>
                    <a:ext uri="{9D8B030D-6E8A-4147-A177-3AD203B41FA5}">
                      <a16:colId xmlns:a16="http://schemas.microsoft.com/office/drawing/2014/main" val="20005"/>
                    </a:ext>
                  </a:extLst>
                </a:gridCol>
                <a:gridCol w="1066525">
                  <a:extLst>
                    <a:ext uri="{9D8B030D-6E8A-4147-A177-3AD203B41FA5}">
                      <a16:colId xmlns:a16="http://schemas.microsoft.com/office/drawing/2014/main" val="20006"/>
                    </a:ext>
                  </a:extLst>
                </a:gridCol>
                <a:gridCol w="1131050">
                  <a:extLst>
                    <a:ext uri="{9D8B030D-6E8A-4147-A177-3AD203B41FA5}">
                      <a16:colId xmlns:a16="http://schemas.microsoft.com/office/drawing/2014/main" val="20007"/>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locality</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locationID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Longitude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Latitude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coordinate</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Uncertainty</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minimum</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Depth</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maximum</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Depth</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footprint</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WKT</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Ha Long Bay</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MRGID:8897</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107.1</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20.9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26000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station_115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2.6999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51.2219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30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30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2"/>
                  </a:ext>
                </a:extLst>
              </a:tr>
              <a:tr h="320025">
                <a:tc>
                  <a:txBody>
                    <a:bodyPr/>
                    <a:lstStyle/>
                    <a:p>
                      <a:pPr marL="0" marR="0" lvl="0" indent="0" algn="ctr" rtl="0">
                        <a:spcBef>
                          <a:spcPts val="0"/>
                        </a:spcBef>
                        <a:spcAft>
                          <a:spcPts val="0"/>
                        </a:spcAft>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2.5996</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51.2765</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8134</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10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LINESTRING (2.53510 51.21549, 2.66418 51.33748)</a:t>
                      </a: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3"/>
                  </a:ext>
                </a:extLst>
              </a:tr>
            </a:tbl>
          </a:graphicData>
        </a:graphic>
      </p:graphicFrame>
      <p:sp>
        <p:nvSpPr>
          <p:cNvPr id="225" name="Google Shape;225;p29"/>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Location</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74A64F1B-CF16-4E54-8644-DF684A5A9FDC}"/>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1327644"/>
            <a:ext cx="7886700" cy="3263400"/>
          </a:xfrm>
          <a:prstGeom prst="rect">
            <a:avLst/>
          </a:prstGeom>
          <a:noFill/>
          <a:ln>
            <a:noFill/>
          </a:ln>
        </p:spPr>
        <p:txBody>
          <a:bodyPr spcFirstLastPara="1" wrap="square" lIns="91425" tIns="45700" rIns="91425" bIns="45700" anchor="t" anchorCtr="0">
            <a:noAutofit/>
          </a:bodyPr>
          <a:lstStyle/>
          <a:p>
            <a:pPr marL="228600" lvl="0" indent="0" algn="l" rtl="0">
              <a:lnSpc>
                <a:spcPct val="90000"/>
              </a:lnSpc>
              <a:spcBef>
                <a:spcPts val="0"/>
              </a:spcBef>
              <a:spcAft>
                <a:spcPts val="0"/>
              </a:spcAft>
              <a:buNone/>
            </a:pPr>
            <a:endParaRPr dirty="0">
              <a:solidFill>
                <a:schemeClr val="tx1"/>
              </a:solidFill>
            </a:endParaRPr>
          </a:p>
          <a:p>
            <a:pPr marL="457200" lvl="0" indent="-342900" algn="l" rtl="0">
              <a:lnSpc>
                <a:spcPct val="90000"/>
              </a:lnSpc>
              <a:spcBef>
                <a:spcPts val="500"/>
              </a:spcBef>
              <a:spcAft>
                <a:spcPts val="0"/>
              </a:spcAft>
              <a:buSzPts val="1800"/>
              <a:buChar char="●"/>
            </a:pPr>
            <a:r>
              <a:rPr lang="en" b="1" dirty="0">
                <a:solidFill>
                  <a:schemeClr val="tx1"/>
                </a:solidFill>
              </a:rPr>
              <a:t>eventID</a:t>
            </a:r>
          </a:p>
          <a:p>
            <a:pPr marL="457200" lvl="0" indent="-342900" algn="l" rtl="0">
              <a:lnSpc>
                <a:spcPct val="90000"/>
              </a:lnSpc>
              <a:spcBef>
                <a:spcPts val="500"/>
              </a:spcBef>
              <a:spcAft>
                <a:spcPts val="0"/>
              </a:spcAft>
              <a:buSzPts val="1800"/>
              <a:buChar char="●"/>
            </a:pPr>
            <a:r>
              <a:rPr lang="en-CA" dirty="0" err="1">
                <a:solidFill>
                  <a:schemeClr val="tx1"/>
                </a:solidFill>
              </a:rPr>
              <a:t>parentEventID</a:t>
            </a:r>
            <a:endParaRPr lang="en-CA" dirty="0">
              <a:solidFill>
                <a:schemeClr val="tx1"/>
              </a:solidFill>
            </a:endParaRPr>
          </a:p>
          <a:p>
            <a:pPr lvl="0">
              <a:spcBef>
                <a:spcPts val="0"/>
              </a:spcBef>
            </a:pPr>
            <a:r>
              <a:rPr lang="en-CA" dirty="0" err="1">
                <a:solidFill>
                  <a:schemeClr val="tx1"/>
                </a:solidFill>
              </a:rPr>
              <a:t>materialSampleID</a:t>
            </a:r>
            <a:endParaRPr lang="en-CA" dirty="0">
              <a:solidFill>
                <a:schemeClr val="tx1"/>
              </a:solidFill>
            </a:endParaRPr>
          </a:p>
          <a:p>
            <a:pPr lvl="0">
              <a:spcBef>
                <a:spcPts val="0"/>
              </a:spcBef>
            </a:pPr>
            <a:r>
              <a:rPr lang="en-CA" dirty="0">
                <a:solidFill>
                  <a:schemeClr val="tx1"/>
                </a:solidFill>
              </a:rPr>
              <a:t>habitat</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Calibri" panose="020F0502020204030204" pitchFamily="34" charset="0"/>
                <a:cs typeface="Calibri" panose="020F0502020204030204" pitchFamily="34" charset="0"/>
                <a:sym typeface="Montserrat"/>
              </a:rPr>
              <a:t>Event</a:t>
            </a:r>
            <a:endParaRPr b="1" dirty="0" err="1">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extLst>
      <p:ext uri="{BB962C8B-B14F-4D97-AF65-F5344CB8AC3E}">
        <p14:creationId xmlns:p14="http://schemas.microsoft.com/office/powerpoint/2010/main" val="2135166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txBox="1"/>
          <p:nvPr/>
        </p:nvSpPr>
        <p:spPr>
          <a:xfrm>
            <a:off x="423857" y="919263"/>
            <a:ext cx="5163600" cy="38088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None/>
            </a:pPr>
            <a:r>
              <a:rPr lang="en" dirty="0">
                <a:solidFill>
                  <a:schemeClr val="dk1"/>
                </a:solidFill>
              </a:rPr>
              <a:t>Terms</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eventDate</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verbatimEventDate (not recommended)</a:t>
            </a:r>
            <a:endParaRPr dirty="0"/>
          </a:p>
          <a:p>
            <a:pPr marL="457200" marR="0" lvl="0" indent="0" algn="l" rtl="0">
              <a:lnSpc>
                <a:spcPct val="150000"/>
              </a:lnSpc>
              <a:spcBef>
                <a:spcPts val="0"/>
              </a:spcBef>
              <a:spcAft>
                <a:spcPts val="0"/>
              </a:spcAft>
              <a:buNone/>
            </a:pPr>
            <a:r>
              <a:rPr lang="en" u="sng" dirty="0">
                <a:solidFill>
                  <a:schemeClr val="hlink"/>
                </a:solidFill>
                <a:hlinkClick r:id="rId3"/>
              </a:rPr>
              <a:t>ISO 8601</a:t>
            </a:r>
            <a:endParaRPr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1973-02-28T15:25:00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1973-02-28T15:25:00Z (UTC)</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1993-01-26T04:39+12/1993-01-26T05:48+12</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2015-023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2014-W26</a:t>
            </a:r>
            <a:endParaRPr i="0" u="none" strike="noStrike" cap="none" dirty="0">
              <a:solidFill>
                <a:schemeClr val="dk1"/>
              </a:solidFill>
            </a:endParaRPr>
          </a:p>
        </p:txBody>
      </p:sp>
      <p:sp>
        <p:nvSpPr>
          <p:cNvPr id="231" name="Google Shape;231;p30"/>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Time</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24F6DC41-A60D-4BA2-B1BD-277377CA12B6}"/>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1"/>
          <p:cNvSpPr txBox="1"/>
          <p:nvPr/>
        </p:nvSpPr>
        <p:spPr>
          <a:xfrm>
            <a:off x="423857" y="919263"/>
            <a:ext cx="2541000" cy="2841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sz="1800" dirty="0">
                <a:solidFill>
                  <a:schemeClr val="dk1"/>
                </a:solidFill>
              </a:rPr>
              <a:t>Not ok:</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2015/07/11</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1915-6-9 0:00:00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1995-7-0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09-Dec-2009</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10-01-2013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1:25</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00:18:00+0:00</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Jan</a:t>
            </a:r>
            <a:endParaRPr dirty="0"/>
          </a:p>
        </p:txBody>
      </p:sp>
      <p:pic>
        <p:nvPicPr>
          <p:cNvPr id="237" name="Google Shape;237;p31"/>
          <p:cNvPicPr preferRelativeResize="0"/>
          <p:nvPr/>
        </p:nvPicPr>
        <p:blipFill rotWithShape="1">
          <a:blip r:embed="rId3">
            <a:alphaModFix/>
          </a:blip>
          <a:srcRect/>
          <a:stretch/>
        </p:blipFill>
        <p:spPr>
          <a:xfrm>
            <a:off x="4397545" y="175903"/>
            <a:ext cx="3411342" cy="3976997"/>
          </a:xfrm>
          <a:prstGeom prst="rect">
            <a:avLst/>
          </a:prstGeom>
          <a:noFill/>
          <a:ln>
            <a:noFill/>
          </a:ln>
        </p:spPr>
      </p:pic>
      <p:sp>
        <p:nvSpPr>
          <p:cNvPr id="238" name="Google Shape;238;p31"/>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Time</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6F39C3AC-17C6-40C8-9267-D30024FB7539}"/>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Occurrence vs Event - Trawl Survey</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sp>
        <p:nvSpPr>
          <p:cNvPr id="125" name="Google Shape;125;p18"/>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8" name="Google Shape;128;p18"/>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29" name="Google Shape;129;p18"/>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30" name="Google Shape;130;p18"/>
          <p:cNvSpPr txBox="1"/>
          <p:nvPr/>
        </p:nvSpPr>
        <p:spPr>
          <a:xfrm>
            <a:off x="5754150" y="-89255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pic>
        <p:nvPicPr>
          <p:cNvPr id="131" name="Google Shape;131;p18"/>
          <p:cNvPicPr preferRelativeResize="0"/>
          <p:nvPr/>
        </p:nvPicPr>
        <p:blipFill>
          <a:blip r:embed="rId4">
            <a:alphaModFix/>
          </a:blip>
          <a:stretch>
            <a:fillRect/>
          </a:stretch>
        </p:blipFill>
        <p:spPr>
          <a:xfrm>
            <a:off x="152400" y="1326260"/>
            <a:ext cx="8772890" cy="3130487"/>
          </a:xfrm>
          <a:prstGeom prst="rect">
            <a:avLst/>
          </a:prstGeom>
          <a:noFill/>
          <a:ln>
            <a:noFill/>
          </a:ln>
        </p:spPr>
      </p:pic>
      <p:sp>
        <p:nvSpPr>
          <p:cNvPr id="132" name="Google Shape;132;p18"/>
          <p:cNvSpPr txBox="1"/>
          <p:nvPr/>
        </p:nvSpPr>
        <p:spPr>
          <a:xfrm>
            <a:off x="563400" y="1243900"/>
            <a:ext cx="3370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Occurrence Only</a:t>
            </a:r>
            <a:endParaRPr dirty="0"/>
          </a:p>
        </p:txBody>
      </p:sp>
      <p:sp>
        <p:nvSpPr>
          <p:cNvPr id="133" name="Google Shape;133;p18"/>
          <p:cNvSpPr txBox="1"/>
          <p:nvPr/>
        </p:nvSpPr>
        <p:spPr>
          <a:xfrm>
            <a:off x="5140800" y="1243900"/>
            <a:ext cx="3370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OBIS ENV data</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19"/>
          <p:cNvPicPr preferRelativeResize="0"/>
          <p:nvPr/>
        </p:nvPicPr>
        <p:blipFill>
          <a:blip r:embed="rId3">
            <a:alphaModFix/>
          </a:blip>
          <a:stretch>
            <a:fillRect/>
          </a:stretch>
        </p:blipFill>
        <p:spPr>
          <a:xfrm>
            <a:off x="932280" y="585062"/>
            <a:ext cx="7821870" cy="3973375"/>
          </a:xfrm>
          <a:prstGeom prst="rect">
            <a:avLst/>
          </a:prstGeom>
          <a:noFill/>
          <a:ln>
            <a:noFill/>
          </a:ln>
        </p:spPr>
      </p:pic>
      <p:sp>
        <p:nvSpPr>
          <p:cNvPr id="139" name="Google Shape;139;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Occurrence vs Event</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pic>
        <p:nvPicPr>
          <p:cNvPr id="143" name="Google Shape;143;p19"/>
          <p:cNvPicPr preferRelativeResize="0"/>
          <p:nvPr/>
        </p:nvPicPr>
        <p:blipFill rotWithShape="1">
          <a:blip r:embed="rId4">
            <a:alphaModFix/>
          </a:blip>
          <a:srcRect/>
          <a:stretch/>
        </p:blipFill>
        <p:spPr>
          <a:xfrm>
            <a:off x="8616800" y="4821546"/>
            <a:ext cx="403200" cy="252804"/>
          </a:xfrm>
          <a:prstGeom prst="rect">
            <a:avLst/>
          </a:prstGeom>
          <a:noFill/>
          <a:ln>
            <a:noFill/>
          </a:ln>
        </p:spPr>
      </p:pic>
      <p:sp>
        <p:nvSpPr>
          <p:cNvPr id="144" name="Google Shape;144;p19"/>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45" name="Google Shape;145;p19"/>
          <p:cNvSpPr txBox="1"/>
          <p:nvPr/>
        </p:nvSpPr>
        <p:spPr>
          <a:xfrm>
            <a:off x="5754150" y="-89255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633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DarwinCore</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pic>
        <p:nvPicPr>
          <p:cNvPr id="70" name="Google Shape;70;p15"/>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71" name="Google Shape;71;p15"/>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2" name="Google Shape;72;p15"/>
          <p:cNvSpPr txBox="1"/>
          <p:nvPr/>
        </p:nvSpPr>
        <p:spPr>
          <a:xfrm>
            <a:off x="802797" y="1061366"/>
            <a:ext cx="7854300" cy="3808800"/>
          </a:xfrm>
          <a:prstGeom prst="rect">
            <a:avLst/>
          </a:prstGeom>
          <a:noFill/>
          <a:ln>
            <a:noFill/>
          </a:ln>
        </p:spPr>
        <p:txBody>
          <a:bodyPr spcFirstLastPara="1" wrap="square" lIns="91425" tIns="45700" rIns="91425" bIns="45700" anchor="t" anchorCtr="0">
            <a:noAutofit/>
          </a:bodyPr>
          <a:lstStyle/>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Body of standards, including a glossary of terms to facilitate sharing of biodiversity information</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Managed by Biodiversity Information Standards (TDWG)</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Versions</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1.0 (1998)</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1.2 (2001) – </a:t>
            </a:r>
            <a:r>
              <a:rPr lang="en" i="0" u="none" strike="noStrike" cap="none" dirty="0">
                <a:solidFill>
                  <a:srgbClr val="FF0000"/>
                </a:solidFill>
              </a:rPr>
              <a:t>OBIS Extension of DwC 1.2</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1.4 (2005)</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ratified Darwin Core (2009) – </a:t>
            </a:r>
            <a:r>
              <a:rPr lang="en" i="0" u="none" strike="noStrike" cap="none" dirty="0">
                <a:solidFill>
                  <a:srgbClr val="FF0000"/>
                </a:solidFill>
              </a:rPr>
              <a:t>OBIS transitioned to ratified DwC in 2013</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Simple Darwin Core</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Terms definitions: </a:t>
            </a:r>
            <a:r>
              <a:rPr lang="en" u="sng" dirty="0">
                <a:solidFill>
                  <a:schemeClr val="hlink"/>
                </a:solidFill>
                <a:hlinkClick r:id="rId4"/>
              </a:rPr>
              <a:t>http://rs.tdwg.org/dwc/terms</a:t>
            </a:r>
            <a:endParaRPr dirty="0">
              <a:solidFill>
                <a:schemeClr val="dk1"/>
              </a:solidFill>
            </a:endParaRPr>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For a list of Darwin Core terms in use by OBIS (and GBIF) see </a:t>
            </a:r>
            <a:r>
              <a:rPr lang="en" u="sng" dirty="0">
                <a:solidFill>
                  <a:schemeClr val="hlink"/>
                </a:solidFill>
                <a:hlinkClick r:id="rId5"/>
              </a:rPr>
              <a:t>http://rs.gbif.org</a:t>
            </a:r>
            <a:r>
              <a:rPr lang="en" dirty="0">
                <a:solidFill>
                  <a:schemeClr val="dk1"/>
                </a:solidFill>
              </a:rPr>
              <a:t> </a:t>
            </a:r>
            <a:endParaRPr dirty="0"/>
          </a:p>
          <a:p>
            <a:pPr marL="285750" marR="0" lvl="0" indent="-171450" algn="l" rtl="0">
              <a:lnSpc>
                <a:spcPct val="150000"/>
              </a:lnSpc>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p:txBody>
      </p:sp>
      <p:pic>
        <p:nvPicPr>
          <p:cNvPr id="6" name="Picture 5">
            <a:extLst>
              <a:ext uri="{FF2B5EF4-FFF2-40B4-BE49-F238E27FC236}">
                <a16:creationId xmlns:a16="http://schemas.microsoft.com/office/drawing/2014/main" id="{64EBD956-91FA-4E6C-8BB5-55525DC25985}"/>
              </a:ext>
            </a:extLst>
          </p:cNvPr>
          <p:cNvPicPr>
            <a:picLocks noChangeAspect="1"/>
          </p:cNvPicPr>
          <p:nvPr/>
        </p:nvPicPr>
        <p:blipFill rotWithShape="1">
          <a:blip r:embed="rId6"/>
          <a:srcRect l="-64683" t="525" r="-2762" b="-30326"/>
          <a:stretch/>
        </p:blipFill>
        <p:spPr>
          <a:xfrm>
            <a:off x="408189" y="919463"/>
            <a:ext cx="8248908" cy="3619209"/>
          </a:xfrm>
          <a:prstGeom prst="rect">
            <a:avLst/>
          </a:prstGeom>
          <a:solidFill>
            <a:schemeClr val="bg1"/>
          </a:solidFill>
        </p:spPr>
      </p:pic>
    </p:spTree>
    <p:extLst>
      <p:ext uri="{BB962C8B-B14F-4D97-AF65-F5344CB8AC3E}">
        <p14:creationId xmlns:p14="http://schemas.microsoft.com/office/powerpoint/2010/main" val="3047936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DwC Resources</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sp>
        <p:nvSpPr>
          <p:cNvPr id="305" name="Google Shape;305;p40"/>
          <p:cNvSpPr txBox="1">
            <a:spLocks noGrp="1"/>
          </p:cNvSpPr>
          <p:nvPr>
            <p:ph type="body" idx="1"/>
          </p:nvPr>
        </p:nvSpPr>
        <p:spPr>
          <a:xfrm>
            <a:off x="235500" y="971825"/>
            <a:ext cx="6149100" cy="2887500"/>
          </a:xfrm>
          <a:prstGeom prst="rect">
            <a:avLst/>
          </a:prstGeom>
          <a:noFill/>
          <a:ln>
            <a:noFill/>
          </a:ln>
        </p:spPr>
        <p:txBody>
          <a:bodyPr spcFirstLastPara="1" wrap="square" lIns="91425" tIns="91425" rIns="91425" bIns="91425" anchor="t" anchorCtr="0">
            <a:noAutofit/>
          </a:bodyPr>
          <a:lstStyle/>
          <a:p>
            <a:pPr marL="457200" lvl="0" indent="-342900" algn="l" rtl="0">
              <a:spcBef>
                <a:spcPts val="1400"/>
              </a:spcBef>
              <a:spcAft>
                <a:spcPts val="0"/>
              </a:spcAft>
              <a:buSzPts val="1800"/>
              <a:buChar char="●"/>
            </a:pPr>
            <a:r>
              <a:rPr lang="en" sz="1300" b="1" dirty="0">
                <a:solidFill>
                  <a:schemeClr val="dk1"/>
                </a:solidFill>
                <a:latin typeface="+mn-lt"/>
              </a:rPr>
              <a:t>Terms definitions: </a:t>
            </a:r>
            <a:r>
              <a:rPr lang="en" sz="1400" u="sng" dirty="0">
                <a:solidFill>
                  <a:srgbClr val="0563C1"/>
                </a:solidFill>
                <a:latin typeface="+mn-lt"/>
                <a:ea typeface="Calibri"/>
                <a:cs typeface="Calibri"/>
                <a:sym typeface="Calibri"/>
                <a:hlinkClick r:id="rId3"/>
              </a:rPr>
              <a:t>http://rs.tdwg.org/dwc/terms</a:t>
            </a:r>
            <a:endParaRPr sz="1300" b="1" dirty="0">
              <a:solidFill>
                <a:schemeClr val="dk1"/>
              </a:solidFill>
              <a:latin typeface="+mn-lt"/>
            </a:endParaRPr>
          </a:p>
          <a:p>
            <a:r>
              <a:rPr lang="en" sz="1300" b="1" dirty="0">
                <a:solidFill>
                  <a:schemeClr val="dk1"/>
                </a:solidFill>
                <a:latin typeface="+mn-lt"/>
              </a:rPr>
              <a:t>Marine region gazetteer: </a:t>
            </a:r>
            <a:r>
              <a:rPr lang="en" sz="1400" u="sng" dirty="0">
                <a:solidFill>
                  <a:srgbClr val="0563C1"/>
                </a:solidFill>
                <a:latin typeface="+mn-lt"/>
                <a:ea typeface="Calibri"/>
                <a:cs typeface="Calibri"/>
                <a:sym typeface="Calibri"/>
                <a:hlinkClick r:id="rId4"/>
              </a:rPr>
              <a:t>http://www.marineregions.org</a:t>
            </a:r>
            <a:r>
              <a:rPr lang="en" sz="1400" b="1" dirty="0">
                <a:solidFill>
                  <a:schemeClr val="dk1"/>
                </a:solidFill>
                <a:latin typeface="+mn-lt"/>
                <a:ea typeface="Calibri"/>
                <a:sym typeface="Calibri"/>
              </a:rPr>
              <a:t> </a:t>
            </a:r>
          </a:p>
          <a:p>
            <a:pPr>
              <a:lnSpc>
                <a:spcPct val="114999"/>
              </a:lnSpc>
            </a:pPr>
            <a:r>
              <a:rPr lang="en" sz="1300" b="1" dirty="0">
                <a:solidFill>
                  <a:schemeClr val="dk1"/>
                </a:solidFill>
                <a:latin typeface="+mn-lt"/>
                <a:ea typeface="Calibri"/>
                <a:sym typeface="Calibri"/>
              </a:rPr>
              <a:t>Git Hub </a:t>
            </a:r>
            <a:r>
              <a:rPr lang="en" sz="1300" dirty="0">
                <a:latin typeface="+mn-lt"/>
                <a:hlinkClick r:id="rId5"/>
              </a:rPr>
              <a:t> </a:t>
            </a:r>
            <a:r>
              <a:rPr lang="en" sz="1300" dirty="0">
                <a:latin typeface="+mn-lt"/>
                <a:hlinkClick r:id="rId6"/>
              </a:rPr>
              <a:t>https://github.com/tdwg/dwc</a:t>
            </a:r>
            <a:endParaRPr lang="en" sz="1300" u="sng" dirty="0">
              <a:solidFill>
                <a:srgbClr val="0563C1"/>
              </a:solidFill>
              <a:latin typeface="+mn-lt"/>
              <a:cs typeface="Calibri"/>
            </a:endParaRPr>
          </a:p>
          <a:p>
            <a:pPr marL="457200" lvl="0" indent="-342900" algn="l" rtl="0">
              <a:spcBef>
                <a:spcPts val="0"/>
              </a:spcBef>
              <a:spcAft>
                <a:spcPts val="0"/>
              </a:spcAft>
              <a:buSzPts val="1800"/>
              <a:buChar char="●"/>
            </a:pPr>
            <a:r>
              <a:rPr lang="en" sz="1300" b="1" dirty="0">
                <a:solidFill>
                  <a:schemeClr val="dk1"/>
                </a:solidFill>
                <a:latin typeface="+mn-lt"/>
              </a:rPr>
              <a:t>Coordinate converter:</a:t>
            </a:r>
            <a:r>
              <a:rPr lang="en" sz="1400" b="1" dirty="0">
                <a:solidFill>
                  <a:schemeClr val="dk1"/>
                </a:solidFill>
                <a:latin typeface="+mn-lt"/>
              </a:rPr>
              <a:t> </a:t>
            </a:r>
            <a:r>
              <a:rPr lang="en" sz="1400" strike="sngStrike" dirty="0">
                <a:solidFill>
                  <a:schemeClr val="dk1"/>
                </a:solidFill>
                <a:latin typeface="+mn-lt"/>
                <a:ea typeface="Calibri"/>
                <a:cs typeface="Calibri"/>
                <a:sym typeface="Calibri"/>
              </a:rPr>
              <a:t>https://obis.shinyapps.io/coordinates/</a:t>
            </a:r>
            <a:endParaRPr sz="1400" b="1" strike="sngStrike" dirty="0">
              <a:solidFill>
                <a:schemeClr val="dk1"/>
              </a:solidFill>
              <a:latin typeface="+mn-lt"/>
            </a:endParaRPr>
          </a:p>
          <a:p>
            <a:pPr marL="457200" lvl="0" indent="-342900" algn="l" rtl="0">
              <a:spcBef>
                <a:spcPts val="0"/>
              </a:spcBef>
              <a:spcAft>
                <a:spcPts val="0"/>
              </a:spcAft>
              <a:buSzPts val="1800"/>
              <a:buChar char="●"/>
            </a:pPr>
            <a:r>
              <a:rPr lang="en" sz="1300" b="1" dirty="0">
                <a:solidFill>
                  <a:schemeClr val="dk1"/>
                </a:solidFill>
                <a:latin typeface="+mn-lt"/>
              </a:rPr>
              <a:t>Geomapping tool: </a:t>
            </a:r>
            <a:r>
              <a:rPr lang="en" sz="1400" strike="sngStrike" dirty="0">
                <a:solidFill>
                  <a:schemeClr val="dk1"/>
                </a:solidFill>
                <a:latin typeface="+mn-lt"/>
                <a:ea typeface="Calibri"/>
                <a:cs typeface="Calibri"/>
                <a:sym typeface="Calibri"/>
                <a:hlinkClick r:id="rId7"/>
              </a:rPr>
              <a:t>http://iobis.org/maptool/</a:t>
            </a:r>
            <a:endParaRPr lang="en" sz="1400" strike="sngStrike" dirty="0">
              <a:solidFill>
                <a:schemeClr val="dk1"/>
              </a:solidFill>
              <a:latin typeface="+mn-lt"/>
              <a:ea typeface="Calibri"/>
              <a:cs typeface="Calibri"/>
              <a:sym typeface="Calibri"/>
            </a:endParaRPr>
          </a:p>
          <a:p>
            <a:pPr marL="114300" lvl="0" indent="0" algn="l" rtl="0">
              <a:spcBef>
                <a:spcPts val="0"/>
              </a:spcBef>
              <a:spcAft>
                <a:spcPts val="0"/>
              </a:spcAft>
              <a:buSzPts val="1800"/>
              <a:buNone/>
            </a:pPr>
            <a:endParaRPr sz="1400" strike="sngStrike" dirty="0">
              <a:solidFill>
                <a:schemeClr val="dk1"/>
              </a:solidFill>
              <a:highlight>
                <a:srgbClr val="FFFFFF"/>
              </a:highlight>
              <a:latin typeface="Lato Light"/>
              <a:ea typeface="Lato Light"/>
              <a:cs typeface="Lato Light"/>
              <a:sym typeface="Lato Light"/>
            </a:endParaRPr>
          </a:p>
        </p:txBody>
      </p:sp>
      <p:sp>
        <p:nvSpPr>
          <p:cNvPr id="306" name="Google Shape;306;p40"/>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9" name="Google Shape;309;p40"/>
          <p:cNvPicPr preferRelativeResize="0"/>
          <p:nvPr/>
        </p:nvPicPr>
        <p:blipFill rotWithShape="1">
          <a:blip r:embed="rId8">
            <a:alphaModFix/>
          </a:blip>
          <a:srcRect/>
          <a:stretch/>
        </p:blipFill>
        <p:spPr>
          <a:xfrm>
            <a:off x="8616800" y="4821546"/>
            <a:ext cx="403200" cy="252804"/>
          </a:xfrm>
          <a:prstGeom prst="rect">
            <a:avLst/>
          </a:prstGeom>
          <a:noFill/>
          <a:ln>
            <a:noFill/>
          </a:ln>
        </p:spPr>
      </p:pic>
      <p:sp>
        <p:nvSpPr>
          <p:cNvPr id="310" name="Google Shape;310;p4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0"/>
          <p:cNvSpPr txBox="1">
            <a:spLocks noGrp="1"/>
          </p:cNvSpPr>
          <p:nvPr>
            <p:ph type="title"/>
          </p:nvPr>
        </p:nvSpPr>
        <p:spPr>
          <a:xfrm>
            <a:off x="2810933" y="1677772"/>
            <a:ext cx="3522134"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DarwinCore Quiz!</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sp>
        <p:nvSpPr>
          <p:cNvPr id="306" name="Google Shape;306;p40"/>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9" name="Google Shape;309;p40"/>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310" name="Google Shape;310;p4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816604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311700" y="357809"/>
            <a:ext cx="8520600" cy="659916"/>
          </a:xfrm>
          <a:prstGeom prst="rect">
            <a:avLst/>
          </a:prstGeom>
          <a:noFill/>
          <a:ln>
            <a:noFill/>
          </a:ln>
        </p:spPr>
        <p:txBody>
          <a:bodyPr spcFirstLastPara="1" wrap="square" lIns="91425" tIns="91425" rIns="91425" bIns="91425" anchor="t" anchorCtr="0">
            <a:noAutofit/>
          </a:bodyPr>
          <a:lstStyle/>
          <a:p>
            <a:pPr lvl="0"/>
            <a:r>
              <a:rPr lang="en" b="1" dirty="0">
                <a:solidFill>
                  <a:srgbClr val="1E3566"/>
                </a:solidFill>
                <a:latin typeface="Calibri" panose="020F0502020204030204" pitchFamily="34" charset="0"/>
                <a:ea typeface="Montserrat"/>
                <a:cs typeface="Calibri" panose="020F0502020204030204" pitchFamily="34" charset="0"/>
                <a:sym typeface="Montserrat"/>
              </a:rPr>
              <a:t>DwC and OBIS - Required Terms</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sp>
        <p:nvSpPr>
          <p:cNvPr id="114" name="Google Shape;114;p17"/>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a:buSzPts val="1400"/>
            </a:pPr>
            <a:endParaRPr/>
          </a:p>
        </p:txBody>
      </p:sp>
      <p:pic>
        <p:nvPicPr>
          <p:cNvPr id="117" name="Google Shape;117;p17"/>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18" name="Google Shape;118;p17"/>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endParaRPr/>
          </a:p>
        </p:txBody>
      </p:sp>
      <p:sp>
        <p:nvSpPr>
          <p:cNvPr id="119" name="Google Shape;119;p17"/>
          <p:cNvSpPr txBox="1"/>
          <p:nvPr/>
        </p:nvSpPr>
        <p:spPr>
          <a:xfrm>
            <a:off x="311700" y="894525"/>
            <a:ext cx="8745851" cy="4000985"/>
          </a:xfrm>
          <a:prstGeom prst="rect">
            <a:avLst/>
          </a:prstGeom>
          <a:noFill/>
          <a:ln>
            <a:noFill/>
          </a:ln>
        </p:spPr>
        <p:txBody>
          <a:bodyPr spcFirstLastPara="1" wrap="square" lIns="91425" tIns="91425" rIns="91425" bIns="91425" anchor="t" anchorCtr="0">
            <a:noAutofit/>
          </a:bodyPr>
          <a:lstStyle/>
          <a:p>
            <a:pPr marL="139697">
              <a:lnSpc>
                <a:spcPct val="115000"/>
              </a:lnSpc>
              <a:buClr>
                <a:schemeClr val="dk1"/>
              </a:buClr>
              <a:buSzPts val="1400"/>
            </a:pPr>
            <a:r>
              <a:rPr lang="en-CA" dirty="0">
                <a:solidFill>
                  <a:schemeClr val="dk1"/>
                </a:solidFill>
              </a:rPr>
              <a:t>	Eight required </a:t>
            </a:r>
            <a:r>
              <a:rPr lang="en-CA" dirty="0" err="1">
                <a:solidFill>
                  <a:schemeClr val="dk1"/>
                </a:solidFill>
              </a:rPr>
              <a:t>DwC</a:t>
            </a:r>
            <a:r>
              <a:rPr lang="en-CA" dirty="0">
                <a:solidFill>
                  <a:schemeClr val="dk1"/>
                </a:solidFill>
              </a:rPr>
              <a:t> terms for an OBIS contribution:</a:t>
            </a:r>
          </a:p>
          <a:p>
            <a:pPr marL="457189" indent="-317492">
              <a:lnSpc>
                <a:spcPct val="115000"/>
              </a:lnSpc>
              <a:buClr>
                <a:schemeClr val="dk1"/>
              </a:buClr>
              <a:buSzPts val="1400"/>
              <a:buChar char="●"/>
            </a:pPr>
            <a:r>
              <a:rPr lang="en" dirty="0">
                <a:solidFill>
                  <a:schemeClr val="dk1"/>
                </a:solidFill>
              </a:rPr>
              <a:t>occurrenceID</a:t>
            </a:r>
          </a:p>
          <a:p>
            <a:pPr marL="139697">
              <a:lnSpc>
                <a:spcPct val="115000"/>
              </a:lnSpc>
              <a:buClr>
                <a:schemeClr val="dk1"/>
              </a:buClr>
              <a:buSzPts val="1400"/>
            </a:pPr>
            <a:r>
              <a:rPr lang="en" dirty="0">
                <a:solidFill>
                  <a:schemeClr val="dk1"/>
                </a:solidFill>
              </a:rPr>
              <a:t>	 - institutionCode + collectionCode + catalogNumber </a:t>
            </a:r>
            <a:endParaRPr dirty="0">
              <a:solidFill>
                <a:schemeClr val="dk1"/>
              </a:solidFill>
            </a:endParaRPr>
          </a:p>
          <a:p>
            <a:pPr marL="457189" indent="-317492">
              <a:lnSpc>
                <a:spcPct val="115000"/>
              </a:lnSpc>
              <a:buSzPts val="1400"/>
              <a:buChar char="●"/>
            </a:pPr>
            <a:r>
              <a:rPr lang="en" dirty="0">
                <a:solidFill>
                  <a:schemeClr val="dk1"/>
                </a:solidFill>
              </a:rPr>
              <a:t>eventDate </a:t>
            </a:r>
          </a:p>
          <a:p>
            <a:pPr marL="139697" lvl="2">
              <a:lnSpc>
                <a:spcPct val="115000"/>
              </a:lnSpc>
              <a:buSzPts val="1400"/>
            </a:pPr>
            <a:r>
              <a:rPr lang="en" dirty="0">
                <a:solidFill>
                  <a:schemeClr val="dk1"/>
                </a:solidFill>
              </a:rPr>
              <a:t>	- uses the</a:t>
            </a:r>
            <a:r>
              <a:rPr lang="en" dirty="0">
                <a:solidFill>
                  <a:schemeClr val="dk1"/>
                </a:solidFill>
                <a:uFill>
                  <a:noFill/>
                </a:uFill>
                <a:hlinkClick r:id="rId4"/>
              </a:rPr>
              <a:t> </a:t>
            </a:r>
            <a:r>
              <a:rPr lang="en" u="sng" dirty="0">
                <a:solidFill>
                  <a:schemeClr val="hlink"/>
                </a:solidFill>
                <a:hlinkClick r:id="rId4"/>
              </a:rPr>
              <a:t>ISO 8601 standard</a:t>
            </a:r>
            <a:r>
              <a:rPr lang="en" dirty="0">
                <a:solidFill>
                  <a:schemeClr val="dk1"/>
                </a:solidFill>
              </a:rPr>
              <a:t>, yyyy-mm-ddThh:mm:ss</a:t>
            </a:r>
            <a:endParaRPr dirty="0">
              <a:solidFill>
                <a:schemeClr val="dk1"/>
              </a:solidFill>
            </a:endParaRPr>
          </a:p>
          <a:p>
            <a:pPr marL="457189" indent="-317492">
              <a:lnSpc>
                <a:spcPct val="115000"/>
              </a:lnSpc>
              <a:buSzPts val="1400"/>
              <a:buChar char="●"/>
            </a:pPr>
            <a:r>
              <a:rPr lang="en" dirty="0">
                <a:solidFill>
                  <a:schemeClr val="dk1"/>
                </a:solidFill>
              </a:rPr>
              <a:t>decimalLongitude, decimalLatitude </a:t>
            </a:r>
          </a:p>
          <a:p>
            <a:pPr marL="139697">
              <a:lnSpc>
                <a:spcPct val="115000"/>
              </a:lnSpc>
              <a:buSzPts val="1400"/>
            </a:pPr>
            <a:r>
              <a:rPr lang="en" dirty="0">
                <a:solidFill>
                  <a:schemeClr val="dk1"/>
                </a:solidFill>
              </a:rPr>
              <a:t>	- spatial reference system </a:t>
            </a:r>
            <a:r>
              <a:rPr lang="en" u="sng" dirty="0">
                <a:solidFill>
                  <a:schemeClr val="hlink"/>
                </a:solidFill>
                <a:hlinkClick r:id="rId5"/>
              </a:rPr>
              <a:t>EPSG:4326</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scientificName </a:t>
            </a:r>
          </a:p>
          <a:p>
            <a:pPr marL="139697">
              <a:lnSpc>
                <a:spcPct val="115000"/>
              </a:lnSpc>
              <a:buClr>
                <a:schemeClr val="dk1"/>
              </a:buClr>
              <a:buSzPts val="1400"/>
            </a:pPr>
            <a:r>
              <a:rPr lang="en" dirty="0">
                <a:solidFill>
                  <a:schemeClr val="dk1"/>
                </a:solidFill>
              </a:rPr>
              <a:t>	- originally recorded, highest precision possible</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scientificNameID</a:t>
            </a:r>
          </a:p>
          <a:p>
            <a:pPr marL="139697">
              <a:lnSpc>
                <a:spcPct val="115000"/>
              </a:lnSpc>
              <a:buClr>
                <a:schemeClr val="dk1"/>
              </a:buClr>
              <a:buSzPts val="1400"/>
            </a:pPr>
            <a:r>
              <a:rPr lang="en" dirty="0">
                <a:solidFill>
                  <a:schemeClr val="dk1"/>
                </a:solidFill>
              </a:rPr>
              <a:t>	 -  from WoRMS</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occurrenceStatus</a:t>
            </a:r>
          </a:p>
          <a:p>
            <a:pPr marL="139697">
              <a:lnSpc>
                <a:spcPct val="115000"/>
              </a:lnSpc>
              <a:buClr>
                <a:schemeClr val="dk1"/>
              </a:buClr>
              <a:buSzPts val="1400"/>
            </a:pPr>
            <a:r>
              <a:rPr lang="en" dirty="0">
                <a:solidFill>
                  <a:schemeClr val="dk1"/>
                </a:solidFill>
              </a:rPr>
              <a:t> 	- presence/absence of taxon at location</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basisOfRecord </a:t>
            </a:r>
          </a:p>
          <a:p>
            <a:pPr marL="139697">
              <a:lnSpc>
                <a:spcPct val="115000"/>
              </a:lnSpc>
              <a:buClr>
                <a:schemeClr val="dk1"/>
              </a:buClr>
              <a:buSzPts val="1400"/>
            </a:pPr>
            <a:r>
              <a:rPr lang="en" dirty="0">
                <a:solidFill>
                  <a:schemeClr val="dk1"/>
                </a:solidFill>
              </a:rPr>
              <a:t>	- specimen preserved? If so where.  Human or Machine Observation</a:t>
            </a:r>
            <a:endParaRPr dirty="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8CE961-F3CD-4816-BFD0-478427B8E63E}"/>
              </a:ext>
            </a:extLst>
          </p:cNvPr>
          <p:cNvPicPr>
            <a:picLocks noChangeAspect="1"/>
          </p:cNvPicPr>
          <p:nvPr/>
        </p:nvPicPr>
        <p:blipFill>
          <a:blip r:embed="rId3"/>
          <a:stretch>
            <a:fillRect/>
          </a:stretch>
        </p:blipFill>
        <p:spPr>
          <a:xfrm>
            <a:off x="266265" y="3026880"/>
            <a:ext cx="8515019" cy="911201"/>
          </a:xfrm>
          <a:prstGeom prst="rect">
            <a:avLst/>
          </a:prstGeom>
        </p:spPr>
      </p:pic>
      <p:pic>
        <p:nvPicPr>
          <p:cNvPr id="9" name="Picture 8">
            <a:extLst>
              <a:ext uri="{FF2B5EF4-FFF2-40B4-BE49-F238E27FC236}">
                <a16:creationId xmlns:a16="http://schemas.microsoft.com/office/drawing/2014/main" id="{9CC825FF-5993-4037-A91A-A19696C7C3FE}"/>
              </a:ext>
            </a:extLst>
          </p:cNvPr>
          <p:cNvPicPr>
            <a:picLocks noChangeAspect="1"/>
          </p:cNvPicPr>
          <p:nvPr/>
        </p:nvPicPr>
        <p:blipFill>
          <a:blip r:embed="rId4"/>
          <a:stretch>
            <a:fillRect/>
          </a:stretch>
        </p:blipFill>
        <p:spPr>
          <a:xfrm>
            <a:off x="154127" y="382893"/>
            <a:ext cx="8675382" cy="987779"/>
          </a:xfrm>
          <a:prstGeom prst="rect">
            <a:avLst/>
          </a:prstGeom>
        </p:spPr>
      </p:pic>
      <p:sp>
        <p:nvSpPr>
          <p:cNvPr id="10" name="Oval 9">
            <a:extLst>
              <a:ext uri="{FF2B5EF4-FFF2-40B4-BE49-F238E27FC236}">
                <a16:creationId xmlns:a16="http://schemas.microsoft.com/office/drawing/2014/main" id="{0D4CC91A-597B-4726-91B2-5F2D7C663E99}"/>
              </a:ext>
            </a:extLst>
          </p:cNvPr>
          <p:cNvSpPr/>
          <p:nvPr/>
        </p:nvSpPr>
        <p:spPr>
          <a:xfrm>
            <a:off x="2002419" y="302688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1" name="Oval 10">
            <a:extLst>
              <a:ext uri="{FF2B5EF4-FFF2-40B4-BE49-F238E27FC236}">
                <a16:creationId xmlns:a16="http://schemas.microsoft.com/office/drawing/2014/main" id="{BFDD9272-A41D-4789-9DA3-B3CEA1BE3939}"/>
              </a:ext>
            </a:extLst>
          </p:cNvPr>
          <p:cNvSpPr/>
          <p:nvPr/>
        </p:nvSpPr>
        <p:spPr>
          <a:xfrm>
            <a:off x="3202327" y="382893"/>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2" name="Oval 11">
            <a:extLst>
              <a:ext uri="{FF2B5EF4-FFF2-40B4-BE49-F238E27FC236}">
                <a16:creationId xmlns:a16="http://schemas.microsoft.com/office/drawing/2014/main" id="{A462526B-829E-4C48-BE65-6966CB692F76}"/>
              </a:ext>
            </a:extLst>
          </p:cNvPr>
          <p:cNvSpPr/>
          <p:nvPr/>
        </p:nvSpPr>
        <p:spPr>
          <a:xfrm>
            <a:off x="7623857" y="36756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3" name="Oval 12">
            <a:extLst>
              <a:ext uri="{FF2B5EF4-FFF2-40B4-BE49-F238E27FC236}">
                <a16:creationId xmlns:a16="http://schemas.microsoft.com/office/drawing/2014/main" id="{6311D8F9-7130-4968-B5E7-50FD6544731A}"/>
              </a:ext>
            </a:extLst>
          </p:cNvPr>
          <p:cNvSpPr/>
          <p:nvPr/>
        </p:nvSpPr>
        <p:spPr>
          <a:xfrm>
            <a:off x="8227624" y="36756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 name="Oval 13">
            <a:extLst>
              <a:ext uri="{FF2B5EF4-FFF2-40B4-BE49-F238E27FC236}">
                <a16:creationId xmlns:a16="http://schemas.microsoft.com/office/drawing/2014/main" id="{5564C370-46E1-452A-AE91-B0266F19CB5B}"/>
              </a:ext>
            </a:extLst>
          </p:cNvPr>
          <p:cNvSpPr/>
          <p:nvPr/>
        </p:nvSpPr>
        <p:spPr>
          <a:xfrm>
            <a:off x="6032338" y="3026880"/>
            <a:ext cx="692554"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5" name="Oval 14">
            <a:extLst>
              <a:ext uri="{FF2B5EF4-FFF2-40B4-BE49-F238E27FC236}">
                <a16:creationId xmlns:a16="http://schemas.microsoft.com/office/drawing/2014/main" id="{4F72CFDC-9AEF-489E-AE21-197FDC5D48A2}"/>
              </a:ext>
            </a:extLst>
          </p:cNvPr>
          <p:cNvSpPr/>
          <p:nvPr/>
        </p:nvSpPr>
        <p:spPr>
          <a:xfrm>
            <a:off x="4620225" y="2986267"/>
            <a:ext cx="747529" cy="19098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6" name="Oval 15">
            <a:extLst>
              <a:ext uri="{FF2B5EF4-FFF2-40B4-BE49-F238E27FC236}">
                <a16:creationId xmlns:a16="http://schemas.microsoft.com/office/drawing/2014/main" id="{C4586C57-22B1-43F7-BA6B-F25C0283AC4E}"/>
              </a:ext>
            </a:extLst>
          </p:cNvPr>
          <p:cNvSpPr/>
          <p:nvPr/>
        </p:nvSpPr>
        <p:spPr>
          <a:xfrm>
            <a:off x="2600442" y="3028909"/>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Oval 16">
            <a:extLst>
              <a:ext uri="{FF2B5EF4-FFF2-40B4-BE49-F238E27FC236}">
                <a16:creationId xmlns:a16="http://schemas.microsoft.com/office/drawing/2014/main" id="{3C12D043-B574-490F-A090-927B685353B2}"/>
              </a:ext>
            </a:extLst>
          </p:cNvPr>
          <p:cNvSpPr/>
          <p:nvPr/>
        </p:nvSpPr>
        <p:spPr>
          <a:xfrm>
            <a:off x="1337836" y="302688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8" name="Google Shape;119;p17">
            <a:extLst>
              <a:ext uri="{FF2B5EF4-FFF2-40B4-BE49-F238E27FC236}">
                <a16:creationId xmlns:a16="http://schemas.microsoft.com/office/drawing/2014/main" id="{D5BFC621-7737-49A6-86CD-8FED17A2B8CA}"/>
              </a:ext>
            </a:extLst>
          </p:cNvPr>
          <p:cNvSpPr txBox="1"/>
          <p:nvPr/>
        </p:nvSpPr>
        <p:spPr>
          <a:xfrm>
            <a:off x="7014258" y="567160"/>
            <a:ext cx="2147543" cy="3530278"/>
          </a:xfrm>
          <a:prstGeom prst="rect">
            <a:avLst/>
          </a:prstGeom>
          <a:solidFill>
            <a:srgbClr val="FFFFFF">
              <a:alpha val="80000"/>
            </a:srgbClr>
          </a:solidFill>
          <a:ln>
            <a:noFill/>
          </a:ln>
        </p:spPr>
        <p:txBody>
          <a:bodyPr spcFirstLastPara="1" wrap="square" lIns="91425" tIns="91425" rIns="91425" bIns="91425" anchor="t" anchorCtr="0">
            <a:noAutofit/>
          </a:bodyPr>
          <a:lstStyle/>
          <a:p>
            <a:pPr marL="139697">
              <a:lnSpc>
                <a:spcPct val="115000"/>
              </a:lnSpc>
              <a:buClr>
                <a:schemeClr val="dk1"/>
              </a:buClr>
              <a:buSzPts val="1400"/>
            </a:pPr>
            <a:r>
              <a:rPr lang="en" sz="800" dirty="0">
                <a:solidFill>
                  <a:schemeClr val="dk1"/>
                </a:solidFill>
              </a:rPr>
              <a:t>occurrenceID  - institutionCode + collectionCode + catalogNumber </a:t>
            </a:r>
          </a:p>
          <a:p>
            <a:pPr marL="139697">
              <a:lnSpc>
                <a:spcPct val="115000"/>
              </a:lnSpc>
              <a:buClr>
                <a:schemeClr val="dk1"/>
              </a:buClr>
              <a:buSzPts val="1400"/>
            </a:pPr>
            <a:endParaRPr sz="800" dirty="0">
              <a:solidFill>
                <a:schemeClr val="dk1"/>
              </a:solidFill>
            </a:endParaRPr>
          </a:p>
          <a:p>
            <a:pPr marL="139697">
              <a:lnSpc>
                <a:spcPct val="115000"/>
              </a:lnSpc>
              <a:buSzPts val="1400"/>
            </a:pPr>
            <a:r>
              <a:rPr lang="en" sz="800" dirty="0">
                <a:solidFill>
                  <a:schemeClr val="dk1"/>
                </a:solidFill>
              </a:rPr>
              <a:t>eventDate - uses the</a:t>
            </a:r>
            <a:r>
              <a:rPr lang="en" sz="800" dirty="0">
                <a:solidFill>
                  <a:schemeClr val="dk1"/>
                </a:solidFill>
                <a:uFill>
                  <a:noFill/>
                </a:uFill>
                <a:hlinkClick r:id="rId5"/>
              </a:rPr>
              <a:t> </a:t>
            </a:r>
            <a:r>
              <a:rPr lang="en" sz="800" u="sng" dirty="0">
                <a:solidFill>
                  <a:schemeClr val="hlink"/>
                </a:solidFill>
                <a:hlinkClick r:id="rId5"/>
              </a:rPr>
              <a:t>ISO 8601 standard</a:t>
            </a:r>
            <a:r>
              <a:rPr lang="en" sz="800" dirty="0">
                <a:solidFill>
                  <a:schemeClr val="dk1"/>
                </a:solidFill>
              </a:rPr>
              <a:t>, yyyy-mm-ddThh:mm:ss</a:t>
            </a:r>
          </a:p>
          <a:p>
            <a:pPr marL="139697">
              <a:lnSpc>
                <a:spcPct val="115000"/>
              </a:lnSpc>
              <a:buSzPts val="1400"/>
            </a:pPr>
            <a:endParaRPr sz="800" dirty="0">
              <a:solidFill>
                <a:schemeClr val="dk1"/>
              </a:solidFill>
            </a:endParaRPr>
          </a:p>
          <a:p>
            <a:pPr marL="139697">
              <a:lnSpc>
                <a:spcPct val="115000"/>
              </a:lnSpc>
              <a:buSzPts val="1400"/>
            </a:pPr>
            <a:r>
              <a:rPr lang="en" sz="800" dirty="0">
                <a:solidFill>
                  <a:schemeClr val="dk1"/>
                </a:solidFill>
              </a:rPr>
              <a:t>decimalLongitude, decimalLatitude - spatial reference system </a:t>
            </a:r>
            <a:r>
              <a:rPr lang="en" sz="800" u="sng" dirty="0">
                <a:solidFill>
                  <a:schemeClr val="hlink"/>
                </a:solidFill>
                <a:hlinkClick r:id="rId6"/>
              </a:rPr>
              <a:t>EPSG:4326</a:t>
            </a:r>
            <a:endParaRPr lang="en" sz="800" u="sng" dirty="0">
              <a:solidFill>
                <a:schemeClr val="hlink"/>
              </a:solidFill>
            </a:endParaRPr>
          </a:p>
          <a:p>
            <a:pPr marL="139697">
              <a:lnSpc>
                <a:spcPct val="115000"/>
              </a:lnSpc>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scientificName - originally recorded, highest precision possible</a:t>
            </a:r>
          </a:p>
          <a:p>
            <a:pPr marL="139697">
              <a:lnSpc>
                <a:spcPct val="115000"/>
              </a:lnSpc>
              <a:buClr>
                <a:schemeClr val="dk1"/>
              </a:buClr>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scientificNameID -  from WoRMS</a:t>
            </a:r>
          </a:p>
          <a:p>
            <a:pPr marL="139697">
              <a:lnSpc>
                <a:spcPct val="115000"/>
              </a:lnSpc>
              <a:buClr>
                <a:schemeClr val="dk1"/>
              </a:buClr>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occurrenceStatus</a:t>
            </a:r>
          </a:p>
          <a:p>
            <a:pPr marL="139697">
              <a:lnSpc>
                <a:spcPct val="115000"/>
              </a:lnSpc>
              <a:buClr>
                <a:schemeClr val="dk1"/>
              </a:buClr>
              <a:buSzPts val="1400"/>
            </a:pPr>
            <a:r>
              <a:rPr lang="en" sz="800" dirty="0">
                <a:solidFill>
                  <a:schemeClr val="dk1"/>
                </a:solidFill>
              </a:rPr>
              <a:t>presence/absence of taxon at location</a:t>
            </a:r>
          </a:p>
          <a:p>
            <a:pPr marL="139697">
              <a:lnSpc>
                <a:spcPct val="115000"/>
              </a:lnSpc>
              <a:buClr>
                <a:schemeClr val="dk1"/>
              </a:buClr>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basisOfRecord </a:t>
            </a:r>
          </a:p>
          <a:p>
            <a:pPr marL="139697">
              <a:lnSpc>
                <a:spcPct val="115000"/>
              </a:lnSpc>
              <a:buClr>
                <a:schemeClr val="dk1"/>
              </a:buClr>
              <a:buSzPts val="1400"/>
            </a:pPr>
            <a:r>
              <a:rPr lang="en" sz="800" dirty="0">
                <a:solidFill>
                  <a:schemeClr val="dk1"/>
                </a:solidFill>
              </a:rPr>
              <a:t>- specimen preserved? If so where.  Human or Machine Observation</a:t>
            </a:r>
            <a:endParaRPr sz="800" dirty="0">
              <a:solidFill>
                <a:schemeClr val="dk1"/>
              </a:solidFill>
            </a:endParaRPr>
          </a:p>
        </p:txBody>
      </p:sp>
    </p:spTree>
    <p:extLst>
      <p:ext uri="{BB962C8B-B14F-4D97-AF65-F5344CB8AC3E}">
        <p14:creationId xmlns:p14="http://schemas.microsoft.com/office/powerpoint/2010/main" val="2640330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DwC Taxonomy and Identification</a:t>
            </a:r>
            <a:endParaRPr b="1" dirty="0">
              <a:solidFill>
                <a:srgbClr val="1E3566"/>
              </a:solidFill>
              <a:latin typeface="Calibri" panose="020F0502020204030204" pitchFamily="34" charset="0"/>
              <a:cs typeface="Calibri" panose="020F0502020204030204" pitchFamily="34" charset="0"/>
            </a:endParaRPr>
          </a:p>
        </p:txBody>
      </p:sp>
      <p:pic>
        <p:nvPicPr>
          <p:cNvPr id="154" name="Google Shape;154;p20"/>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55" name="Google Shape;155;p2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56" name="Google Shape;156;p20"/>
          <p:cNvSpPr txBox="1"/>
          <p:nvPr/>
        </p:nvSpPr>
        <p:spPr>
          <a:xfrm>
            <a:off x="423857" y="919263"/>
            <a:ext cx="6167100" cy="38088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Terms</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scientificName</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scientificNameID</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scientificNameAuthorship</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kingdom, phylum, ... : useful to discriminate homonyms</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taxonRank</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identifiedBy : e.g. Person or machine</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dateIdentified:  use ISO 8601 (shown later)</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identificationReferences: e.g. field guides…</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identificationRemarks : e.g. Identification methods</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identificationQualifier</a:t>
            </a:r>
            <a:endParaRPr dirty="0"/>
          </a:p>
          <a:p>
            <a:pPr marL="742950" marR="0" lvl="1" indent="-171450" algn="l" rtl="0">
              <a:lnSpc>
                <a:spcPct val="150000"/>
              </a:lnSpc>
              <a:spcBef>
                <a:spcPts val="0"/>
              </a:spcBef>
              <a:spcAft>
                <a:spcPts val="0"/>
              </a:spcAft>
              <a:buClr>
                <a:schemeClr val="dk1"/>
              </a:buClr>
              <a:buSzPts val="1800"/>
              <a:buFont typeface="Arial"/>
              <a:buNone/>
            </a:pPr>
            <a:endParaRPr i="0" u="none" strike="noStrike" cap="none" dirty="0">
              <a:solidFill>
                <a:schemeClr val="dk1"/>
              </a:solidFill>
            </a:endParaRPr>
          </a:p>
        </p:txBody>
      </p:sp>
      <p:graphicFrame>
        <p:nvGraphicFramePr>
          <p:cNvPr id="2" name="Table 2">
            <a:extLst>
              <a:ext uri="{FF2B5EF4-FFF2-40B4-BE49-F238E27FC236}">
                <a16:creationId xmlns:a16="http://schemas.microsoft.com/office/drawing/2014/main" id="{8DD0FFF4-1C8F-499F-BB5D-464FA50AE519}"/>
              </a:ext>
            </a:extLst>
          </p:cNvPr>
          <p:cNvGraphicFramePr>
            <a:graphicFrameLocks noGrp="1"/>
          </p:cNvGraphicFramePr>
          <p:nvPr>
            <p:extLst>
              <p:ext uri="{D42A27DB-BD31-4B8C-83A1-F6EECF244321}">
                <p14:modId xmlns:p14="http://schemas.microsoft.com/office/powerpoint/2010/main" val="174948103"/>
              </p:ext>
            </p:extLst>
          </p:nvPr>
        </p:nvGraphicFramePr>
        <p:xfrm>
          <a:off x="3003630" y="1017725"/>
          <a:ext cx="5670158" cy="1549155"/>
        </p:xfrm>
        <a:graphic>
          <a:graphicData uri="http://schemas.openxmlformats.org/drawingml/2006/table">
            <a:tbl>
              <a:tblPr firstRow="1" bandRow="1">
                <a:tableStyleId>{FBCCAC56-B731-4D4C-9E43-DC0323D2DF90}</a:tableStyleId>
              </a:tblPr>
              <a:tblGrid>
                <a:gridCol w="2073593">
                  <a:extLst>
                    <a:ext uri="{9D8B030D-6E8A-4147-A177-3AD203B41FA5}">
                      <a16:colId xmlns:a16="http://schemas.microsoft.com/office/drawing/2014/main" val="13817966"/>
                    </a:ext>
                  </a:extLst>
                </a:gridCol>
                <a:gridCol w="1302527">
                  <a:extLst>
                    <a:ext uri="{9D8B030D-6E8A-4147-A177-3AD203B41FA5}">
                      <a16:colId xmlns:a16="http://schemas.microsoft.com/office/drawing/2014/main" val="560462336"/>
                    </a:ext>
                  </a:extLst>
                </a:gridCol>
                <a:gridCol w="2294038">
                  <a:extLst>
                    <a:ext uri="{9D8B030D-6E8A-4147-A177-3AD203B41FA5}">
                      <a16:colId xmlns:a16="http://schemas.microsoft.com/office/drawing/2014/main" val="3916588146"/>
                    </a:ext>
                  </a:extLst>
                </a:gridCol>
              </a:tblGrid>
              <a:tr h="343665">
                <a:tc>
                  <a:txBody>
                    <a:bodyPr/>
                    <a:lstStyle/>
                    <a:p>
                      <a:r>
                        <a:rPr lang="en-CA" dirty="0" err="1"/>
                        <a:t>scientificName</a:t>
                      </a:r>
                      <a:endParaRPr lang="en-CA" dirty="0"/>
                    </a:p>
                  </a:txBody>
                  <a:tcPr/>
                </a:tc>
                <a:tc>
                  <a:txBody>
                    <a:bodyPr/>
                    <a:lstStyle/>
                    <a:p>
                      <a:r>
                        <a:rPr lang="en-CA" dirty="0" err="1"/>
                        <a:t>scientificNameID</a:t>
                      </a:r>
                      <a:endParaRPr lang="en-CA" dirty="0"/>
                    </a:p>
                  </a:txBody>
                  <a:tcPr/>
                </a:tc>
                <a:tc>
                  <a:txBody>
                    <a:bodyPr/>
                    <a:lstStyle/>
                    <a:p>
                      <a:r>
                        <a:rPr lang="en-CA" dirty="0"/>
                        <a:t>Recorded </a:t>
                      </a:r>
                      <a:r>
                        <a:rPr lang="en-CA" dirty="0" err="1"/>
                        <a:t>sciName</a:t>
                      </a:r>
                      <a:endParaRPr lang="en-CA" dirty="0"/>
                    </a:p>
                  </a:txBody>
                  <a:tcPr/>
                </a:tc>
                <a:extLst>
                  <a:ext uri="{0D108BD9-81ED-4DB2-BD59-A6C34878D82A}">
                    <a16:rowId xmlns:a16="http://schemas.microsoft.com/office/drawing/2014/main" val="2792143353"/>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extLst>
                  <a:ext uri="{0D108BD9-81ED-4DB2-BD59-A6C34878D82A}">
                    <a16:rowId xmlns:a16="http://schemas.microsoft.com/office/drawing/2014/main" val="2496828333"/>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dirty="0" err="1"/>
                        <a:t>Eualus</a:t>
                      </a:r>
                      <a:r>
                        <a:rPr lang="en-CA" dirty="0"/>
                        <a:t> </a:t>
                      </a:r>
                      <a:r>
                        <a:rPr lang="en-CA" dirty="0" err="1"/>
                        <a:t>belcheri</a:t>
                      </a:r>
                      <a:endParaRPr lang="en-CA" dirty="0"/>
                    </a:p>
                  </a:txBody>
                  <a:tcPr/>
                </a:tc>
                <a:extLst>
                  <a:ext uri="{0D108BD9-81ED-4DB2-BD59-A6C34878D82A}">
                    <a16:rowId xmlns:a16="http://schemas.microsoft.com/office/drawing/2014/main" val="495396601"/>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dirty="0" err="1"/>
                        <a:t>Eualus</a:t>
                      </a:r>
                      <a:r>
                        <a:rPr lang="en-CA" dirty="0"/>
                        <a:t> </a:t>
                      </a:r>
                      <a:r>
                        <a:rPr lang="en-CA" dirty="0" err="1"/>
                        <a:t>belcherii</a:t>
                      </a:r>
                      <a:r>
                        <a:rPr lang="en-CA" dirty="0"/>
                        <a:t> </a:t>
                      </a:r>
                    </a:p>
                  </a:txBody>
                  <a:tcPr/>
                </a:tc>
                <a:extLst>
                  <a:ext uri="{0D108BD9-81ED-4DB2-BD59-A6C34878D82A}">
                    <a16:rowId xmlns:a16="http://schemas.microsoft.com/office/drawing/2014/main" val="1628592898"/>
                  </a:ext>
                </a:extLst>
              </a:tr>
            </a:tbl>
          </a:graphicData>
        </a:graphic>
      </p:graphicFrame>
      <p:sp>
        <p:nvSpPr>
          <p:cNvPr id="3" name="Oval 2">
            <a:extLst>
              <a:ext uri="{FF2B5EF4-FFF2-40B4-BE49-F238E27FC236}">
                <a16:creationId xmlns:a16="http://schemas.microsoft.com/office/drawing/2014/main" id="{F5CABB2A-D0E5-4463-A02D-94915DA46FF5}"/>
              </a:ext>
            </a:extLst>
          </p:cNvPr>
          <p:cNvSpPr/>
          <p:nvPr/>
        </p:nvSpPr>
        <p:spPr>
          <a:xfrm>
            <a:off x="6226628" y="2203747"/>
            <a:ext cx="1591911" cy="3631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8" name="Oval 7">
            <a:extLst>
              <a:ext uri="{FF2B5EF4-FFF2-40B4-BE49-F238E27FC236}">
                <a16:creationId xmlns:a16="http://schemas.microsoft.com/office/drawing/2014/main" id="{D69E191C-FB0F-4AC4-9A9E-1225C99AE55B}"/>
              </a:ext>
            </a:extLst>
          </p:cNvPr>
          <p:cNvSpPr/>
          <p:nvPr/>
        </p:nvSpPr>
        <p:spPr>
          <a:xfrm>
            <a:off x="6211543" y="1857297"/>
            <a:ext cx="1591911" cy="3631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p:nvPr/>
        </p:nvSpPr>
        <p:spPr>
          <a:xfrm>
            <a:off x="423857" y="919263"/>
            <a:ext cx="8525700" cy="31854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scientificName</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lowest level taxonomic rank that can be determined</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no identification qualifiers (cf., aff.), see identificationQualifier</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OBIS recommended practice: no authorship</a:t>
            </a:r>
            <a:endParaRPr dirty="0"/>
          </a:p>
          <a:p>
            <a:pPr marL="0" marR="0" lvl="0" indent="0" algn="l" rtl="0">
              <a:lnSpc>
                <a:spcPct val="150000"/>
              </a:lnSpc>
              <a:spcBef>
                <a:spcPts val="0"/>
              </a:spcBef>
              <a:spcAft>
                <a:spcPts val="0"/>
              </a:spcAft>
              <a:buNone/>
            </a:pPr>
            <a:r>
              <a:rPr lang="en" dirty="0">
                <a:solidFill>
                  <a:schemeClr val="dk1"/>
                </a:solidFill>
              </a:rPr>
              <a:t>scientificNameID</a:t>
            </a:r>
            <a:endParaRPr dirty="0"/>
          </a:p>
          <a:p>
            <a:pPr marL="457200" marR="0" lvl="0" indent="-317500" algn="l" rtl="0">
              <a:lnSpc>
                <a:spcPct val="150000"/>
              </a:lnSpc>
              <a:spcBef>
                <a:spcPts val="0"/>
              </a:spcBef>
              <a:spcAft>
                <a:spcPts val="0"/>
              </a:spcAft>
              <a:buSzPts val="1400"/>
              <a:buChar char="●"/>
            </a:pPr>
            <a:r>
              <a:rPr lang="en" i="0" u="sng" strike="noStrike" cap="none" dirty="0">
                <a:solidFill>
                  <a:schemeClr val="hlink"/>
                </a:solidFill>
                <a:hlinkClick r:id="rId3"/>
              </a:rPr>
              <a:t>WoRMS</a:t>
            </a:r>
            <a:r>
              <a:rPr lang="en" i="0" u="none" strike="noStrike" cap="none" dirty="0">
                <a:solidFill>
                  <a:schemeClr val="dk1"/>
                </a:solidFill>
              </a:rPr>
              <a:t> LSID, no matter if the taxonomic status is accepted or not. Double check if authority and kingdom are correct</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urn:lsid:marinespecies.org:taxname:141433</a:t>
            </a:r>
            <a:endParaRPr dirty="0"/>
          </a:p>
          <a:p>
            <a:pPr marL="0" marR="0" lvl="0" indent="0" algn="l" rtl="0">
              <a:lnSpc>
                <a:spcPct val="150000"/>
              </a:lnSpc>
              <a:spcBef>
                <a:spcPts val="0"/>
              </a:spcBef>
              <a:spcAft>
                <a:spcPts val="0"/>
              </a:spcAft>
              <a:buNone/>
            </a:pPr>
            <a:r>
              <a:rPr lang="en" dirty="0">
                <a:solidFill>
                  <a:schemeClr val="dk1"/>
                </a:solidFill>
              </a:rPr>
              <a:t>Examples</a:t>
            </a:r>
            <a:endParaRPr dirty="0">
              <a:solidFill>
                <a:schemeClr val="dk1"/>
              </a:solidFill>
            </a:endParaRPr>
          </a:p>
          <a:p>
            <a:pPr marL="742950" marR="0" lvl="1" indent="-171450" algn="l" rtl="0">
              <a:lnSpc>
                <a:spcPct val="150000"/>
              </a:lnSpc>
              <a:spcBef>
                <a:spcPts val="0"/>
              </a:spcBef>
              <a:spcAft>
                <a:spcPts val="0"/>
              </a:spcAft>
              <a:buClr>
                <a:schemeClr val="dk1"/>
              </a:buClr>
              <a:buSzPts val="1800"/>
              <a:buFont typeface="Arial"/>
              <a:buNone/>
            </a:pPr>
            <a:endParaRPr i="0" u="none" strike="noStrike" cap="none" dirty="0">
              <a:solidFill>
                <a:schemeClr val="dk1"/>
              </a:solidFill>
            </a:endParaRPr>
          </a:p>
        </p:txBody>
      </p:sp>
      <p:graphicFrame>
        <p:nvGraphicFramePr>
          <p:cNvPr id="162" name="Google Shape;162;p21"/>
          <p:cNvGraphicFramePr/>
          <p:nvPr/>
        </p:nvGraphicFramePr>
        <p:xfrm>
          <a:off x="194629" y="3843268"/>
          <a:ext cx="8431325" cy="960075"/>
        </p:xfrm>
        <a:graphic>
          <a:graphicData uri="http://schemas.openxmlformats.org/drawingml/2006/table">
            <a:tbl>
              <a:tblPr firstRow="1" bandRow="1">
                <a:noFill/>
                <a:tableStyleId>{FBCCAC56-B731-4D4C-9E43-DC0323D2DF90}</a:tableStyleId>
              </a:tblPr>
              <a:tblGrid>
                <a:gridCol w="2351800">
                  <a:extLst>
                    <a:ext uri="{9D8B030D-6E8A-4147-A177-3AD203B41FA5}">
                      <a16:colId xmlns:a16="http://schemas.microsoft.com/office/drawing/2014/main" val="20000"/>
                    </a:ext>
                  </a:extLst>
                </a:gridCol>
                <a:gridCol w="3472250">
                  <a:extLst>
                    <a:ext uri="{9D8B030D-6E8A-4147-A177-3AD203B41FA5}">
                      <a16:colId xmlns:a16="http://schemas.microsoft.com/office/drawing/2014/main" val="20001"/>
                    </a:ext>
                  </a:extLst>
                </a:gridCol>
                <a:gridCol w="2607275">
                  <a:extLst>
                    <a:ext uri="{9D8B030D-6E8A-4147-A177-3AD203B41FA5}">
                      <a16:colId xmlns:a16="http://schemas.microsoft.com/office/drawing/2014/main" val="20002"/>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scientificName</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scientificNameID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identificationQualifier</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ctr" rtl="0">
                        <a:spcBef>
                          <a:spcPts val="0"/>
                        </a:spcBef>
                        <a:spcAft>
                          <a:spcPts val="0"/>
                        </a:spcAft>
                        <a:buNone/>
                      </a:pPr>
                      <a:r>
                        <a:rPr lang="en" sz="900" u="none" strike="noStrike" cap="none" dirty="0">
                          <a:latin typeface="Montserrat"/>
                          <a:ea typeface="Montserrat"/>
                          <a:cs typeface="Montserrat"/>
                          <a:sym typeface="Montserrat"/>
                        </a:rPr>
                        <a:t>Peltodoris atromaculata</a:t>
                      </a:r>
                      <a:endParaRPr sz="900" u="none" strike="noStrike" cap="none" dirty="0">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urn:lsid:marinespecies.org:taxname:509315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ctr" rtl="0">
                        <a:spcBef>
                          <a:spcPts val="0"/>
                        </a:spcBef>
                        <a:spcAft>
                          <a:spcPts val="0"/>
                        </a:spcAft>
                        <a:buNone/>
                      </a:pPr>
                      <a:r>
                        <a:rPr lang="en" sz="900" u="none" strike="noStrike" cap="none" dirty="0">
                          <a:latin typeface="Montserrat"/>
                          <a:ea typeface="Montserrat"/>
                          <a:cs typeface="Montserrat"/>
                          <a:sym typeface="Montserrat"/>
                        </a:rPr>
                        <a:t>Peltodoris</a:t>
                      </a:r>
                      <a:endParaRPr sz="1100" dirty="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urn:lsid:marinespecies.org:taxname:225423</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dirty="0">
                          <a:latin typeface="Montserrat"/>
                          <a:ea typeface="Montserrat"/>
                          <a:cs typeface="Montserrat"/>
                          <a:sym typeface="Montserrat"/>
                        </a:rPr>
                        <a:t>cf. atromaculata</a:t>
                      </a:r>
                      <a:endParaRPr sz="900" u="none" strike="noStrike" cap="none" dirty="0">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2"/>
                  </a:ext>
                </a:extLst>
              </a:tr>
            </a:tbl>
          </a:graphicData>
        </a:graphic>
      </p:graphicFrame>
      <p:sp>
        <p:nvSpPr>
          <p:cNvPr id="163" name="Google Shape;163;p21"/>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DwC Taxonomy and Identification</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0D9C5351-0ACF-4B0D-80B8-73AA3C666497}"/>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968587"/>
            <a:ext cx="7886700" cy="3622457"/>
          </a:xfrm>
          <a:prstGeom prst="rect">
            <a:avLst/>
          </a:prstGeom>
          <a:noFill/>
          <a:ln>
            <a:noFill/>
          </a:ln>
        </p:spPr>
        <p:txBody>
          <a:bodyPr spcFirstLastPara="1" wrap="square" lIns="91425" tIns="45700" rIns="91425" bIns="45700" numCol="2" anchor="t" anchorCtr="0">
            <a:noAutofit/>
          </a:bodyPr>
          <a:lstStyle/>
          <a:p>
            <a:pPr marL="228600" lvl="0" indent="0" algn="l" rtl="0">
              <a:lnSpc>
                <a:spcPct val="90000"/>
              </a:lnSpc>
              <a:spcBef>
                <a:spcPts val="0"/>
              </a:spcBef>
              <a:spcAft>
                <a:spcPts val="0"/>
              </a:spcAft>
              <a:buNone/>
            </a:pPr>
            <a:r>
              <a:rPr lang="en" dirty="0">
                <a:solidFill>
                  <a:schemeClr val="tx1"/>
                </a:solidFill>
              </a:rPr>
              <a:t>Terms</a:t>
            </a:r>
            <a:endParaRPr dirty="0">
              <a:solidFill>
                <a:schemeClr val="tx1"/>
              </a:solidFill>
            </a:endParaRPr>
          </a:p>
          <a:p>
            <a:pPr lvl="0">
              <a:spcBef>
                <a:spcPts val="500"/>
              </a:spcBef>
            </a:pPr>
            <a:r>
              <a:rPr lang="en-CA" b="1" dirty="0" err="1">
                <a:solidFill>
                  <a:schemeClr val="tx1"/>
                </a:solidFill>
              </a:rPr>
              <a:t>occurrenceID</a:t>
            </a:r>
            <a:endParaRPr lang="en-CA" b="1" dirty="0">
              <a:solidFill>
                <a:schemeClr val="tx1"/>
              </a:solidFill>
            </a:endParaRPr>
          </a:p>
          <a:p>
            <a:pPr lvl="0">
              <a:spcBef>
                <a:spcPts val="500"/>
              </a:spcBef>
            </a:pPr>
            <a:r>
              <a:rPr lang="en-CA" dirty="0" err="1">
                <a:solidFill>
                  <a:schemeClr val="tx1"/>
                </a:solidFill>
              </a:rPr>
              <a:t>institutionCode</a:t>
            </a:r>
            <a:endParaRPr lang="en-CA" dirty="0">
              <a:solidFill>
                <a:schemeClr val="tx1"/>
              </a:solidFill>
            </a:endParaRPr>
          </a:p>
          <a:p>
            <a:pPr lvl="0">
              <a:spcBef>
                <a:spcPts val="500"/>
              </a:spcBef>
            </a:pPr>
            <a:r>
              <a:rPr lang="en-CA" dirty="0" err="1">
                <a:solidFill>
                  <a:schemeClr val="tx1"/>
                </a:solidFill>
              </a:rPr>
              <a:t>collectionCode</a:t>
            </a:r>
            <a:r>
              <a:rPr lang="en-CA" dirty="0">
                <a:solidFill>
                  <a:schemeClr val="tx1"/>
                </a:solidFill>
              </a:rPr>
              <a:t> </a:t>
            </a:r>
          </a:p>
          <a:p>
            <a:pPr lvl="0">
              <a:spcBef>
                <a:spcPts val="500"/>
              </a:spcBef>
            </a:pPr>
            <a:r>
              <a:rPr lang="en-CA" dirty="0" err="1">
                <a:solidFill>
                  <a:schemeClr val="tx1"/>
                </a:solidFill>
              </a:rPr>
              <a:t>catalogNumber</a:t>
            </a:r>
            <a:r>
              <a:rPr lang="en-CA" dirty="0">
                <a:solidFill>
                  <a:schemeClr val="tx1"/>
                </a:solidFill>
              </a:rPr>
              <a:t> </a:t>
            </a:r>
          </a:p>
          <a:p>
            <a:pPr marL="457200" lvl="0" indent="-342900" algn="l" rtl="0">
              <a:lnSpc>
                <a:spcPct val="90000"/>
              </a:lnSpc>
              <a:spcBef>
                <a:spcPts val="0"/>
              </a:spcBef>
              <a:spcAft>
                <a:spcPts val="0"/>
              </a:spcAft>
              <a:buSzPts val="1800"/>
              <a:buChar char="●"/>
            </a:pPr>
            <a:r>
              <a:rPr lang="en" b="1" dirty="0">
                <a:solidFill>
                  <a:schemeClr val="tx1"/>
                </a:solidFill>
              </a:rPr>
              <a:t>occurrenceStatus</a:t>
            </a:r>
          </a:p>
          <a:p>
            <a:pPr lvl="0">
              <a:spcBef>
                <a:spcPts val="0"/>
              </a:spcBef>
            </a:pPr>
            <a:r>
              <a:rPr lang="en-CA" dirty="0" err="1">
                <a:solidFill>
                  <a:schemeClr val="tx1"/>
                </a:solidFill>
              </a:rPr>
              <a:t>organismQuantity</a:t>
            </a:r>
            <a:r>
              <a:rPr lang="en-CA" dirty="0">
                <a:solidFill>
                  <a:schemeClr val="tx1"/>
                </a:solidFill>
              </a:rPr>
              <a:t> </a:t>
            </a:r>
          </a:p>
          <a:p>
            <a:pPr lvl="0">
              <a:spcBef>
                <a:spcPts val="0"/>
              </a:spcBef>
            </a:pPr>
            <a:r>
              <a:rPr lang="en-CA" dirty="0" err="1">
                <a:solidFill>
                  <a:schemeClr val="tx1"/>
                </a:solidFill>
              </a:rPr>
              <a:t>organismQuantityType</a:t>
            </a:r>
            <a:endParaRPr lang="en-CA" dirty="0">
              <a:solidFill>
                <a:schemeClr val="tx1"/>
              </a:solidFill>
            </a:endParaRPr>
          </a:p>
          <a:p>
            <a:pPr lvl="0">
              <a:spcBef>
                <a:spcPts val="0"/>
              </a:spcBef>
            </a:pPr>
            <a:r>
              <a:rPr lang="en-CA" dirty="0" err="1">
                <a:solidFill>
                  <a:schemeClr val="tx1"/>
                </a:solidFill>
              </a:rPr>
              <a:t>catalogNumber</a:t>
            </a:r>
            <a:r>
              <a:rPr lang="en-CA" dirty="0">
                <a:solidFill>
                  <a:schemeClr val="tx1"/>
                </a:solidFill>
              </a:rPr>
              <a:t> </a:t>
            </a:r>
          </a:p>
          <a:p>
            <a:pPr lvl="0">
              <a:spcBef>
                <a:spcPts val="0"/>
              </a:spcBef>
            </a:pPr>
            <a:r>
              <a:rPr lang="en-CA" dirty="0">
                <a:solidFill>
                  <a:schemeClr val="tx1"/>
                </a:solidFill>
              </a:rPr>
              <a:t>preparations </a:t>
            </a:r>
          </a:p>
          <a:p>
            <a:pPr lvl="0">
              <a:spcBef>
                <a:spcPts val="0"/>
              </a:spcBef>
            </a:pPr>
            <a:r>
              <a:rPr lang="en-CA" dirty="0" err="1">
                <a:solidFill>
                  <a:schemeClr val="tx1"/>
                </a:solidFill>
              </a:rPr>
              <a:t>typeStatus</a:t>
            </a:r>
            <a:r>
              <a:rPr lang="en-CA" dirty="0">
                <a:solidFill>
                  <a:schemeClr val="tx1"/>
                </a:solidFill>
              </a:rPr>
              <a:t> </a:t>
            </a:r>
          </a:p>
          <a:p>
            <a:pPr lvl="0">
              <a:spcBef>
                <a:spcPts val="0"/>
              </a:spcBef>
            </a:pPr>
            <a:r>
              <a:rPr lang="en-CA" dirty="0" err="1">
                <a:solidFill>
                  <a:schemeClr val="tx1"/>
                </a:solidFill>
              </a:rPr>
              <a:t>associatedMedia</a:t>
            </a:r>
            <a:endParaRPr lang="en-CA" dirty="0">
              <a:solidFill>
                <a:schemeClr val="tx1"/>
              </a:solidFill>
            </a:endParaRPr>
          </a:p>
          <a:p>
            <a:pPr lvl="0">
              <a:spcBef>
                <a:spcPts val="0"/>
              </a:spcBef>
            </a:pPr>
            <a:r>
              <a:rPr lang="en-CA" dirty="0" err="1">
                <a:solidFill>
                  <a:schemeClr val="tx1"/>
                </a:solidFill>
              </a:rPr>
              <a:t>associatedReferences</a:t>
            </a:r>
            <a:endParaRPr lang="en-CA" dirty="0">
              <a:solidFill>
                <a:schemeClr val="tx1"/>
              </a:solidFill>
            </a:endParaRPr>
          </a:p>
          <a:p>
            <a:pPr marL="114300" lvl="0" indent="0">
              <a:spcBef>
                <a:spcPts val="0"/>
              </a:spcBef>
              <a:buNone/>
            </a:pPr>
            <a:r>
              <a:rPr lang="en-CA" dirty="0">
                <a:solidFill>
                  <a:schemeClr val="tx1"/>
                </a:solidFill>
              </a:rPr>
              <a:t> </a:t>
            </a:r>
          </a:p>
          <a:p>
            <a:pPr lvl="0">
              <a:spcBef>
                <a:spcPts val="0"/>
              </a:spcBef>
            </a:pPr>
            <a:r>
              <a:rPr lang="en-CA" dirty="0" err="1">
                <a:solidFill>
                  <a:schemeClr val="tx1"/>
                </a:solidFill>
              </a:rPr>
              <a:t>associatedSequences</a:t>
            </a:r>
            <a:endParaRPr lang="en-CA" dirty="0">
              <a:solidFill>
                <a:schemeClr val="tx1"/>
              </a:solidFill>
            </a:endParaRPr>
          </a:p>
          <a:p>
            <a:pPr lvl="0">
              <a:spcBef>
                <a:spcPts val="0"/>
              </a:spcBef>
            </a:pPr>
            <a:r>
              <a:rPr lang="en-CA" dirty="0" err="1">
                <a:solidFill>
                  <a:schemeClr val="tx1"/>
                </a:solidFill>
              </a:rPr>
              <a:t>associatedTaxa</a:t>
            </a:r>
            <a:r>
              <a:rPr lang="en-CA" dirty="0">
                <a:solidFill>
                  <a:schemeClr val="tx1"/>
                </a:solidFill>
              </a:rPr>
              <a:t> </a:t>
            </a:r>
          </a:p>
          <a:p>
            <a:pPr lvl="0">
              <a:spcBef>
                <a:spcPts val="0"/>
              </a:spcBef>
            </a:pPr>
            <a:r>
              <a:rPr lang="en-CA" dirty="0">
                <a:solidFill>
                  <a:schemeClr val="tx1"/>
                </a:solidFill>
              </a:rPr>
              <a:t>sex </a:t>
            </a:r>
          </a:p>
          <a:p>
            <a:pPr lvl="0">
              <a:spcBef>
                <a:spcPts val="0"/>
              </a:spcBef>
            </a:pPr>
            <a:r>
              <a:rPr lang="en-CA" dirty="0" err="1">
                <a:solidFill>
                  <a:schemeClr val="tx1"/>
                </a:solidFill>
              </a:rPr>
              <a:t>lifeStage</a:t>
            </a:r>
            <a:r>
              <a:rPr lang="en-CA" dirty="0">
                <a:solidFill>
                  <a:schemeClr val="tx1"/>
                </a:solidFill>
              </a:rPr>
              <a:t> </a:t>
            </a:r>
          </a:p>
          <a:p>
            <a:pPr lvl="0">
              <a:spcBef>
                <a:spcPts val="0"/>
              </a:spcBef>
            </a:pPr>
            <a:r>
              <a:rPr lang="en-CA" dirty="0">
                <a:solidFill>
                  <a:schemeClr val="tx1"/>
                </a:solidFill>
              </a:rPr>
              <a:t>behavior </a:t>
            </a:r>
          </a:p>
          <a:p>
            <a:pPr lvl="0">
              <a:spcBef>
                <a:spcPts val="0"/>
              </a:spcBef>
            </a:pPr>
            <a:r>
              <a:rPr lang="en-CA" dirty="0" err="1">
                <a:solidFill>
                  <a:schemeClr val="tx1"/>
                </a:solidFill>
              </a:rPr>
              <a:t>occurrenceRemarks</a:t>
            </a:r>
            <a:r>
              <a:rPr lang="en-CA" dirty="0">
                <a:solidFill>
                  <a:schemeClr val="tx1"/>
                </a:solidFill>
              </a:rPr>
              <a:t> </a:t>
            </a:r>
          </a:p>
          <a:p>
            <a:pPr lvl="0">
              <a:spcBef>
                <a:spcPts val="0"/>
              </a:spcBef>
            </a:pPr>
            <a:r>
              <a:rPr lang="en-CA" dirty="0" err="1">
                <a:solidFill>
                  <a:schemeClr val="tx1"/>
                </a:solidFill>
              </a:rPr>
              <a:t>recordedBy</a:t>
            </a:r>
            <a:r>
              <a:rPr lang="en-CA" dirty="0">
                <a:solidFill>
                  <a:schemeClr val="tx1"/>
                </a:solidFill>
              </a:rPr>
              <a:t> </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Calibri" panose="020F0502020204030204" pitchFamily="34" charset="0"/>
                <a:cs typeface="Calibri" panose="020F0502020204030204" pitchFamily="34" charset="0"/>
                <a:sym typeface="Montserrat"/>
              </a:rPr>
              <a:t>Occurrence</a:t>
            </a:r>
            <a:endParaRPr b="1" dirty="0" err="1">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pic>
        <p:nvPicPr>
          <p:cNvPr id="21" name="Picture 20">
            <a:extLst>
              <a:ext uri="{FF2B5EF4-FFF2-40B4-BE49-F238E27FC236}">
                <a16:creationId xmlns:a16="http://schemas.microsoft.com/office/drawing/2014/main" id="{9FBCD6C3-BAB0-46B9-B338-963833174F2B}"/>
              </a:ext>
            </a:extLst>
          </p:cNvPr>
          <p:cNvPicPr>
            <a:picLocks noChangeAspect="1"/>
          </p:cNvPicPr>
          <p:nvPr/>
        </p:nvPicPr>
        <p:blipFill>
          <a:blip r:embed="rId4"/>
          <a:stretch>
            <a:fillRect/>
          </a:stretch>
        </p:blipFill>
        <p:spPr>
          <a:xfrm>
            <a:off x="3806614" y="3446866"/>
            <a:ext cx="4572003" cy="72804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3"/>
          <p:cNvSpPr txBox="1">
            <a:spLocks noGrp="1"/>
          </p:cNvSpPr>
          <p:nvPr>
            <p:ph type="body" idx="1"/>
          </p:nvPr>
        </p:nvSpPr>
        <p:spPr>
          <a:xfrm>
            <a:off x="628650" y="1369219"/>
            <a:ext cx="7886700" cy="32634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 sz="1400" dirty="0">
                <a:solidFill>
                  <a:schemeClr val="tx1"/>
                </a:solidFill>
              </a:rPr>
              <a:t>Terms</a:t>
            </a:r>
            <a:endParaRPr sz="1400" dirty="0">
              <a:solidFill>
                <a:schemeClr val="tx1"/>
              </a:solidFill>
            </a:endParaRPr>
          </a:p>
          <a:p>
            <a:pPr marL="685800" lvl="0" indent="0" algn="l" rtl="0">
              <a:lnSpc>
                <a:spcPct val="90000"/>
              </a:lnSpc>
              <a:spcBef>
                <a:spcPts val="500"/>
              </a:spcBef>
              <a:spcAft>
                <a:spcPts val="0"/>
              </a:spcAft>
              <a:buNone/>
            </a:pPr>
            <a:r>
              <a:rPr lang="en" sz="1400" b="1" dirty="0">
                <a:solidFill>
                  <a:schemeClr val="tx1"/>
                </a:solidFill>
              </a:rPr>
              <a:t>basisOfRecord</a:t>
            </a:r>
            <a:endParaRPr sz="1400" b="1" dirty="0">
              <a:solidFill>
                <a:schemeClr val="tx1"/>
              </a:solidFill>
            </a:endParaRPr>
          </a:p>
          <a:p>
            <a:pPr marL="457200" lvl="0" indent="-317500" algn="l" rtl="0">
              <a:lnSpc>
                <a:spcPct val="90000"/>
              </a:lnSpc>
              <a:spcBef>
                <a:spcPts val="500"/>
              </a:spcBef>
              <a:spcAft>
                <a:spcPts val="0"/>
              </a:spcAft>
              <a:buSzPts val="1400"/>
              <a:buChar char="●"/>
            </a:pPr>
            <a:r>
              <a:rPr lang="en" sz="1400" b="1" dirty="0">
                <a:solidFill>
                  <a:schemeClr val="tx1"/>
                </a:solidFill>
              </a:rPr>
              <a:t>PreservedSpecimen</a:t>
            </a:r>
            <a:r>
              <a:rPr lang="en" sz="1400" dirty="0">
                <a:solidFill>
                  <a:schemeClr val="tx1"/>
                </a:solidFill>
              </a:rPr>
              <a:t>: when specimen is deposited in a collection (please add 		institutionCode, collectionCode and CatalogNumber)</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FossilSpecimen</a:t>
            </a:r>
            <a:r>
              <a:rPr lang="en" sz="1400" dirty="0">
                <a:solidFill>
                  <a:schemeClr val="tx1"/>
                </a:solidFill>
              </a:rPr>
              <a:t>: important to distinguish collection date from geological time zone</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LivingSpecimen</a:t>
            </a:r>
            <a:r>
              <a:rPr lang="en" sz="1400" dirty="0">
                <a:solidFill>
                  <a:schemeClr val="tx1"/>
                </a:solidFill>
              </a:rPr>
              <a:t>: an intentionally kept/cultivated living specimen e.g. in an aquarium or 	culture collection</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HumanObservation</a:t>
            </a:r>
            <a:r>
              <a:rPr lang="en" sz="1400" dirty="0">
                <a:solidFill>
                  <a:schemeClr val="tx1"/>
                </a:solidFill>
              </a:rPr>
              <a:t>: e.g. bird sighting, benthic sample but specimens were discarded after 	counting</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MachineObservation</a:t>
            </a:r>
            <a:r>
              <a:rPr lang="en" sz="1400" dirty="0">
                <a:solidFill>
                  <a:schemeClr val="tx1"/>
                </a:solidFill>
              </a:rPr>
              <a:t>: sensors, e.g. DNA sequencers, image recognition</a:t>
            </a:r>
            <a:endParaRPr sz="1400" dirty="0">
              <a:solidFill>
                <a:schemeClr val="tx1"/>
              </a:solidFill>
            </a:endParaRPr>
          </a:p>
          <a:p>
            <a:pPr marL="1371600" lvl="0" indent="0" algn="l" rtl="0">
              <a:lnSpc>
                <a:spcPct val="90000"/>
              </a:lnSpc>
              <a:spcBef>
                <a:spcPts val="500"/>
              </a:spcBef>
              <a:spcAft>
                <a:spcPts val="0"/>
              </a:spcAft>
              <a:buNone/>
            </a:pPr>
            <a:endParaRPr sz="1400" dirty="0">
              <a:solidFill>
                <a:schemeClr val="tx1"/>
              </a:solidFill>
            </a:endParaRPr>
          </a:p>
          <a:p>
            <a:pPr marL="685800" lvl="0" indent="0" algn="l" rtl="0">
              <a:lnSpc>
                <a:spcPct val="90000"/>
              </a:lnSpc>
              <a:spcBef>
                <a:spcPts val="500"/>
              </a:spcBef>
              <a:spcAft>
                <a:spcPts val="0"/>
              </a:spcAft>
              <a:buNone/>
            </a:pPr>
            <a:r>
              <a:rPr lang="en" sz="1400" b="1" dirty="0">
                <a:solidFill>
                  <a:schemeClr val="tx1"/>
                </a:solidFill>
              </a:rPr>
              <a:t>occurrenceStatus</a:t>
            </a:r>
            <a:endParaRPr sz="1400" b="1" dirty="0">
              <a:solidFill>
                <a:schemeClr val="tx1"/>
              </a:solidFill>
            </a:endParaRPr>
          </a:p>
          <a:p>
            <a:pPr marL="457200" lvl="0" indent="-317500" algn="l" rtl="0">
              <a:lnSpc>
                <a:spcPct val="90000"/>
              </a:lnSpc>
              <a:spcBef>
                <a:spcPts val="500"/>
              </a:spcBef>
              <a:spcAft>
                <a:spcPts val="0"/>
              </a:spcAft>
              <a:buSzPts val="1400"/>
              <a:buChar char="●"/>
            </a:pPr>
            <a:r>
              <a:rPr lang="en" sz="1400" dirty="0">
                <a:solidFill>
                  <a:schemeClr val="tx1"/>
                </a:solidFill>
              </a:rPr>
              <a:t>Present or Absent (individualCount = 0)</a:t>
            </a:r>
            <a:endParaRPr sz="1400" dirty="0">
              <a:solidFill>
                <a:schemeClr val="tx1"/>
              </a:solidFill>
            </a:endParaRPr>
          </a:p>
        </p:txBody>
      </p:sp>
      <p:sp>
        <p:nvSpPr>
          <p:cNvPr id="175" name="Google Shape;175;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cs typeface="Calibri" panose="020F0502020204030204" pitchFamily="34" charset="0"/>
                <a:sym typeface="Montserrat"/>
              </a:rPr>
              <a:t>Occurrence - basisOfRecord</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8D10D598-FD32-45EA-8931-213D7916C27D}"/>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1327644"/>
            <a:ext cx="7886700" cy="3263400"/>
          </a:xfrm>
          <a:prstGeom prst="rect">
            <a:avLst/>
          </a:prstGeom>
          <a:noFill/>
          <a:ln>
            <a:noFill/>
          </a:ln>
        </p:spPr>
        <p:txBody>
          <a:bodyPr spcFirstLastPara="1" wrap="square" lIns="91425" tIns="45700" rIns="91425" bIns="45700" anchor="t" anchorCtr="0">
            <a:noAutofit/>
          </a:bodyPr>
          <a:lstStyle/>
          <a:p>
            <a:pPr marL="228600" lvl="0" indent="0" algn="l" rtl="0">
              <a:lnSpc>
                <a:spcPct val="90000"/>
              </a:lnSpc>
              <a:spcBef>
                <a:spcPts val="0"/>
              </a:spcBef>
              <a:spcAft>
                <a:spcPts val="0"/>
              </a:spcAft>
              <a:buNone/>
            </a:pPr>
            <a:r>
              <a:rPr lang="en" dirty="0">
                <a:solidFill>
                  <a:schemeClr val="tx1"/>
                </a:solidFill>
              </a:rPr>
              <a:t>Terms</a:t>
            </a:r>
            <a:endParaRPr dirty="0">
              <a:solidFill>
                <a:schemeClr val="tx1"/>
              </a:solidFill>
            </a:endParaRPr>
          </a:p>
          <a:p>
            <a:pPr marL="457200" lvl="0" indent="-342900" algn="l" rtl="0">
              <a:lnSpc>
                <a:spcPct val="90000"/>
              </a:lnSpc>
              <a:spcBef>
                <a:spcPts val="500"/>
              </a:spcBef>
              <a:spcAft>
                <a:spcPts val="0"/>
              </a:spcAft>
              <a:buSzPts val="1800"/>
              <a:buChar char="●"/>
            </a:pPr>
            <a:r>
              <a:rPr lang="en" b="1" dirty="0">
                <a:solidFill>
                  <a:schemeClr val="tx1"/>
                </a:solidFill>
              </a:rPr>
              <a:t>basisOfRecord </a:t>
            </a:r>
          </a:p>
          <a:p>
            <a:pPr marL="457200" lvl="0" indent="-342900" algn="l" rtl="0">
              <a:lnSpc>
                <a:spcPct val="90000"/>
              </a:lnSpc>
              <a:spcBef>
                <a:spcPts val="500"/>
              </a:spcBef>
              <a:spcAft>
                <a:spcPts val="0"/>
              </a:spcAft>
              <a:buSzPts val="1800"/>
              <a:buChar char="●"/>
            </a:pPr>
            <a:r>
              <a:rPr lang="en-CA" dirty="0" err="1">
                <a:solidFill>
                  <a:schemeClr val="tx1"/>
                </a:solidFill>
              </a:rPr>
              <a:t>institutionCode</a:t>
            </a:r>
            <a:endParaRPr lang="en-CA" dirty="0">
              <a:solidFill>
                <a:schemeClr val="tx1"/>
              </a:solidFill>
            </a:endParaRPr>
          </a:p>
          <a:p>
            <a:pPr lvl="0">
              <a:spcBef>
                <a:spcPts val="0"/>
              </a:spcBef>
            </a:pPr>
            <a:r>
              <a:rPr lang="en-CA" dirty="0" err="1">
                <a:solidFill>
                  <a:schemeClr val="tx1"/>
                </a:solidFill>
              </a:rPr>
              <a:t>collectionCode</a:t>
            </a:r>
            <a:endParaRPr lang="en-CA" dirty="0">
              <a:solidFill>
                <a:schemeClr val="tx1"/>
              </a:solidFill>
            </a:endParaRPr>
          </a:p>
          <a:p>
            <a:pPr lvl="0">
              <a:spcBef>
                <a:spcPts val="0"/>
              </a:spcBef>
            </a:pPr>
            <a:r>
              <a:rPr lang="en-CA" dirty="0" err="1">
                <a:solidFill>
                  <a:schemeClr val="tx1"/>
                </a:solidFill>
              </a:rPr>
              <a:t>catalogNumber</a:t>
            </a:r>
            <a:endParaRPr lang="en-CA" dirty="0">
              <a:solidFill>
                <a:schemeClr val="tx1"/>
              </a:solidFill>
            </a:endParaRPr>
          </a:p>
          <a:p>
            <a:pPr lvl="0">
              <a:spcBef>
                <a:spcPts val="0"/>
              </a:spcBef>
            </a:pPr>
            <a:r>
              <a:rPr lang="en-CA" dirty="0" err="1">
                <a:solidFill>
                  <a:schemeClr val="tx1"/>
                </a:solidFill>
              </a:rPr>
              <a:t>bibliographicCitation</a:t>
            </a:r>
            <a:endParaRPr lang="en-CA" dirty="0">
              <a:solidFill>
                <a:schemeClr val="tx1"/>
              </a:solidFill>
            </a:endParaRPr>
          </a:p>
          <a:p>
            <a:pPr lvl="0">
              <a:spcBef>
                <a:spcPts val="0"/>
              </a:spcBef>
            </a:pPr>
            <a:r>
              <a:rPr lang="en-CA" dirty="0">
                <a:solidFill>
                  <a:schemeClr val="tx1"/>
                </a:solidFill>
              </a:rPr>
              <a:t>modified</a:t>
            </a:r>
          </a:p>
          <a:p>
            <a:pPr lvl="0">
              <a:spcBef>
                <a:spcPts val="0"/>
              </a:spcBef>
            </a:pPr>
            <a:r>
              <a:rPr lang="en" dirty="0">
                <a:solidFill>
                  <a:schemeClr val="tx1"/>
                </a:solidFill>
              </a:rPr>
              <a:t>dataGeneralizations</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Calibri" panose="020F0502020204030204" pitchFamily="34" charset="0"/>
                <a:cs typeface="Calibri" panose="020F0502020204030204" pitchFamily="34" charset="0"/>
                <a:sym typeface="Montserrat"/>
              </a:rPr>
              <a:t>Occurrence – Record Level Terms</a:t>
            </a:r>
            <a:endParaRPr b="1" dirty="0" err="1">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extLst>
      <p:ext uri="{BB962C8B-B14F-4D97-AF65-F5344CB8AC3E}">
        <p14:creationId xmlns:p14="http://schemas.microsoft.com/office/powerpoint/2010/main" val="112189313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2173</TotalTime>
  <Words>4326</Words>
  <Application>Microsoft Office PowerPoint</Application>
  <PresentationFormat>Affichage à l'écran (16:9)</PresentationFormat>
  <Paragraphs>393</Paragraphs>
  <Slides>21</Slides>
  <Notes>21</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21</vt:i4>
      </vt:variant>
    </vt:vector>
  </HeadingPairs>
  <TitlesOfParts>
    <vt:vector size="27" baseType="lpstr">
      <vt:lpstr>Calibri</vt:lpstr>
      <vt:lpstr>Lato Light</vt:lpstr>
      <vt:lpstr>Montserrat</vt:lpstr>
      <vt:lpstr>Arial</vt:lpstr>
      <vt:lpstr>Courier</vt:lpstr>
      <vt:lpstr>Simple Light</vt:lpstr>
      <vt:lpstr>TEST Darwin Core </vt:lpstr>
      <vt:lpstr>DarwinCore</vt:lpstr>
      <vt:lpstr>DwC and OBIS - Required Terms</vt:lpstr>
      <vt:lpstr>Présentation PowerPoint</vt:lpstr>
      <vt:lpstr>DwC Taxonomy and Identification</vt:lpstr>
      <vt:lpstr>DwC Taxonomy and Identification</vt:lpstr>
      <vt:lpstr>Occurrence</vt:lpstr>
      <vt:lpstr>Occurrence - basisOfRecord</vt:lpstr>
      <vt:lpstr>Occurrence – Record Level Terms</vt:lpstr>
      <vt:lpstr>Location</vt:lpstr>
      <vt:lpstr>Location</vt:lpstr>
      <vt:lpstr>Location</vt:lpstr>
      <vt:lpstr>Location</vt:lpstr>
      <vt:lpstr>Location</vt:lpstr>
      <vt:lpstr>Event</vt:lpstr>
      <vt:lpstr>Time</vt:lpstr>
      <vt:lpstr>Time</vt:lpstr>
      <vt:lpstr>Occurrence vs Event - Trawl Survey</vt:lpstr>
      <vt:lpstr>Occurrence vs Event</vt:lpstr>
      <vt:lpstr>DwC Resources</vt:lpstr>
      <vt:lpstr>DarwinCore Quiz!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Darwin Core </dc:title>
  <cp:lastModifiedBy>Julie Dionne Lavoie</cp:lastModifiedBy>
  <cp:revision>117</cp:revision>
  <dcterms:modified xsi:type="dcterms:W3CDTF">2021-03-02T16:41:40Z</dcterms:modified>
</cp:coreProperties>
</file>